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4976" autoAdjust="0"/>
  </p:normalViewPr>
  <p:slideViewPr>
    <p:cSldViewPr snapToGrid="0" snapToObjects="1">
      <p:cViewPr varScale="1">
        <p:scale>
          <a:sx n="89" d="100"/>
          <a:sy n="89" d="100"/>
        </p:scale>
        <p:origin x="108" y="21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uk-UA" dirty="0"/>
          </a:p>
        </p:txBody>
      </p:sp>
      <p:sp>
        <p:nvSpPr>
          <p:cNvPr id="4" name="Місце для номера слайда 3"/>
          <p:cNvSpPr>
            <a:spLocks noGrp="1"/>
          </p:cNvSpPr>
          <p:nvPr>
            <p:ph type="sldNum" sz="quarter" idx="10"/>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343640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uk-UA" dirty="0"/>
          </a:p>
        </p:txBody>
      </p:sp>
      <p:sp>
        <p:nvSpPr>
          <p:cNvPr id="4" name="Місце для номера слайда 3"/>
          <p:cNvSpPr>
            <a:spLocks noGrp="1"/>
          </p:cNvSpPr>
          <p:nvPr>
            <p:ph type="sldNum" sz="quarter" idx="10"/>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2088576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lenushka2013/Coursera-IBM-Data-Science/blob/main/10_Applied_Data_Science_Capstone/10_1_4%20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github.com/Alenushka2013/Coursera-IBM-Data-Science/blob/main/10_Applied_Data_Science_Capstone/10_2_SpaceX%20Falcon%209%20First%20Stage%20Landing%20Prediction%20Visualization.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lenushka2013/Coursera-IBM-Data-Science/blob/main/10_Applied_Data_Science_Capstone/10_2_SQL%20Notebook%20for%20Peer%20Assignment.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lenushka2013/Coursera-IBM-Data-Science/blob/main/10_Applied_Data_Science_Capstone/10_3%20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lenushka2013/Coursera-IBM-Data-Science/blob/main/10_Applied_Data_Science_Capstone/10_4_1%20SpaceX_Machine%20Learning%20Prediction_Part_5%20-%20ready.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Alenushka2013/Coursera-IBM-Data-Science/tree/main/10_Applied_Data_Science_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lenushka2013/Coursera-IBM-Data-Science/blob/main/10_Applied_Data_Science_Capstone/10_1_1%20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lenushka2013/Coursera-IBM-Data-Science/blob/main/10_Applied_Data_Science_Capstone/10_1_2%20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Olena </a:t>
            </a:r>
            <a:r>
              <a:rPr lang="en-US" dirty="0" err="1" smtClean="0">
                <a:solidFill>
                  <a:schemeClr val="bg2"/>
                </a:solidFill>
                <a:latin typeface="Abadi"/>
                <a:ea typeface="SF Pro" pitchFamily="2" charset="0"/>
                <a:cs typeface="SF Pro" pitchFamily="2" charset="0"/>
              </a:rPr>
              <a:t>Kirieva</a:t>
            </a:r>
            <a:r>
              <a:rPr lang="en-US" dirty="0" smtClean="0">
                <a:solidFill>
                  <a:schemeClr val="bg2"/>
                </a:solidFill>
                <a:latin typeface="Abadi"/>
                <a:ea typeface="SF Pro" pitchFamily="2" charset="0"/>
                <a:cs typeface="SF Pro" pitchFamily="2" charset="0"/>
              </a:rPr>
              <a:t> </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14.01.2025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58033"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smtClean="0">
                <a:solidFill>
                  <a:schemeClr val="accent3">
                    <a:lumMod val="25000"/>
                  </a:schemeClr>
                </a:solidFill>
                <a:latin typeface="Abadi" panose="020B0604020104020204" pitchFamily="34" charset="0"/>
              </a:rPr>
              <a:t>is</a:t>
            </a:r>
            <a:r>
              <a:rPr lang="ru-RU" sz="2200" dirty="0" smtClean="0">
                <a:solidFill>
                  <a:schemeClr val="accent3">
                    <a:lumMod val="25000"/>
                  </a:schemeClr>
                </a:solidFill>
                <a:latin typeface="Abadi" panose="020B0604020104020204" pitchFamily="34" charset="0"/>
              </a:rPr>
              <a:t> </a:t>
            </a:r>
            <a:r>
              <a:rPr lang="en-GB" sz="2200" dirty="0" err="1" smtClean="0">
                <a:solidFill>
                  <a:schemeClr val="accent3">
                    <a:lumMod val="25000"/>
                  </a:schemeClr>
                </a:solidFill>
                <a:latin typeface="Abadi" panose="020B0604020104020204" pitchFamily="34" charset="0"/>
                <a:hlinkClick r:id="rId3"/>
              </a:rPr>
              <a:t>github</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1026" name="Picture 2" descr="https://camo.githubusercontent.com/177bc2addfd8ef54a680984dc540f91b5ac7548bdb621c7a4488ccd4819c631b/68747470733a2f2f63662d636f75727365732d646174612e73332e75732e636c6f75642d6f626a6563742d73746f726167652e617070646f6d61696e2e636c6f75642f49424d446576656c6f706572536b696c6c734e6574776f726b2d445330373031454e2d536b696c6c734e6574776f726b2f6170692f496d616765732f4f72626974732e706e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5069" y="1715105"/>
            <a:ext cx="5569764" cy="414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770011" y="1407111"/>
            <a:ext cx="5490940" cy="1938517"/>
          </a:xfrm>
        </p:spPr>
        <p:txBody>
          <a:bodyPr/>
          <a:lstStyle/>
          <a:p>
            <a:pPr marL="228600" indent="-228600" algn="l">
              <a:spcBef>
                <a:spcPts val="1400"/>
              </a:spcBef>
              <a:buFont typeface="Arial" panose="020B0604020202020204" pitchFamily="34" charset="0"/>
              <a:buChar char="•"/>
            </a:pPr>
            <a:r>
              <a:rPr lang="en-US" sz="20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22284" y="5163671"/>
            <a:ext cx="4585761" cy="1390393"/>
          </a:xfrm>
          <a:prstGeom prst="rect">
            <a:avLst/>
          </a:prstGeom>
        </p:spPr>
        <p:txBody>
          <a:bodyPr lIns="91440" tIns="45720" rIns="91440" bIns="45720" anchor="t"/>
          <a:lstStyle/>
          <a:p>
            <a:pPr>
              <a:spcBef>
                <a:spcPts val="1400"/>
              </a:spcBef>
            </a:pPr>
            <a:r>
              <a:rPr lang="en-US" sz="2000" dirty="0">
                <a:solidFill>
                  <a:schemeClr val="accent3">
                    <a:lumMod val="25000"/>
                  </a:schemeClr>
                </a:solidFill>
                <a:latin typeface="Abadi"/>
              </a:rPr>
              <a:t>Plot the launch success yearly trend</a:t>
            </a:r>
          </a:p>
          <a:p>
            <a:pPr>
              <a:spcBef>
                <a:spcPts val="1400"/>
              </a:spcBef>
            </a:pPr>
            <a:r>
              <a:rPr lang="en-US" sz="2000" dirty="0">
                <a:solidFill>
                  <a:schemeClr val="accent3">
                    <a:lumMod val="25000"/>
                  </a:schemeClr>
                </a:solidFill>
                <a:latin typeface="Abadi"/>
              </a:rPr>
              <a:t>The link to the notebook is </a:t>
            </a:r>
            <a:r>
              <a:rPr lang="en-US" sz="2000" dirty="0" err="1" smtClean="0">
                <a:solidFill>
                  <a:schemeClr val="accent3">
                    <a:lumMod val="25000"/>
                  </a:schemeClr>
                </a:solidFill>
                <a:latin typeface="Abadi"/>
                <a:hlinkClick r:id="rId4"/>
              </a:rPr>
              <a:t>github</a:t>
            </a:r>
            <a:endParaRPr lang="en-US" sz="2000" dirty="0">
              <a:solidFill>
                <a:schemeClr val="accent3">
                  <a:lumMod val="25000"/>
                </a:schemeClr>
              </a:solidFill>
              <a:latin typeface="Abadi"/>
            </a:endParaRPr>
          </a:p>
          <a:p>
            <a:pPr>
              <a:lnSpc>
                <a:spcPct val="100000"/>
              </a:lnSpc>
              <a:spcBef>
                <a:spcPts val="1400"/>
              </a:spcBef>
            </a:pP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AutoShape 6" descr="data:image/png;base64,iVBORw0KGgoAAAANSUhEUgAAAiMAAAGdCAYAAADAAnMpAAAAOXRFWHRTb2Z0d2FyZQBNYXRwbG90bGliIHZlcnNpb24zLjUuMiwgaHR0cHM6Ly9tYXRwbG90bGliLm9yZy8qNh9FAAAACXBIWXMAAA9hAAAPYQGoP6dpAAAk40lEQVR4nO3de1BV9f7/8dcGZCMqmJAQSkIR3spLmkbWpIUHzfHYZInHGhHMoxWmUVp0+op2TDt5yc6E0akEm7zlKRtLxxuTeeMMJ5VTU5oapZSAaCXeApX1+8MfO7dsLhvcfgSfj5k1k5/1+az1XrvP3rxYey2WzbIsSwAAAIZ4mS4AAABc2wgjAADAKMIIAAAwijACAACMIowAAACjCCMAAMAowggAADCKMAIAAIzyMV1AXVRUVOjw4cNq1aqVbDab6XIAAEAdWJalEydOKCwsTF5e1Z//aBRh5PDhwwoPDzddBgAAqIeCggK1b9++2vWNIoy0atVK0oWDCQgIMFwNAACoi9LSUoWHhzt+jlenUYSRyq9mAgICCCMAADQytV1iwQWsAADAKMIIAAAwijACAACMIowAAACjCCMAAMAowggAADCKMAIAAIwijAAAAKMIIwAAwCjCCAAAMMrtMLJlyxYNHTpUYWFhstls+uSTT2ods3nzZt1+++2y2+2KiopSVlZWPUoFAABNkdth5NSpU+revbvS09Pr1P+HH37QkCFDNGDAAOXl5Wny5Ml6/PHHtX79ereLBQAATY/bD8obPHiwBg8eXOf+GRkZioyM1Lx58yRJnTt31rZt2/T6668rLi7O3d0DAIAmxuPXjOTk5Cg2NtapLS4uTjk5OdWOKSsrU2lpqdMCAACaJrfPjLirqKhIISEhTm0hISEqLS3VmTNn1Lx58ypjZs+erRkzZni6NEmSbUbNjzWuLyvNuuzbbEy1Nia8rgA88TnAZ0DdXZV306Smpur48eOOpaCgwHRJAADAQzx+ZiQ0NFTFxcVObcXFxQoICHB5VkSS7Ha77Ha7p0sDAABXAY+fGYmJiVF2drZT28aNGxUTE+PpXQMAgEbA7TBy8uRJ5eXlKS8vT9KFW3fz8vJ06NAhSRe+Yhk9erSj/4QJE5Sfn6+pU6dq7969WrhwoT788EM988wzl+cIAABAo+Z2GPnyyy/Vs2dP9ezZU5KUkpKinj17atq0aZKkwsJCRzCRpMjISK1Zs0YbN25U9+7dNW/ePL377rvc1gsAACTV45qR/v37y7Kqv0LY1V9X7d+/v3bv3u3urgAAwDXgqrybBgAAXDsIIwAAwCjCCAAAMIowAgAAjCKMAAAAowgjAADAKMIIAAAwijACAACMIowAAACjCCMAAMAowggAADCKMAIAAIwijAAAAKMIIwAAwCjCCAAAMIowAgAAjCKMAAAAowgjAADAKMIIAAAwijACAACMIowAAACjCCMAAMAowggAADCKMAIAAIwijAAAAKMIIwAAwCjCCAAAMIowAgAAjCKMAAAAowgjAADAKMIIAAAwijACAACMIowAAACjCCMAAMAowggAADCKMAIAAIwijAAAAKMIIwAAwCjCCAAAMIowAgAAjCKMAAAAowgjAADAKMIIAAAwijACAACM8jFdAAAAqDvbDNtl36aVZl32bbqDMyMAAMAowggAADCKMAIAAIwijAAAAKMIIwAAwCjCCAAAMIowAgAAjCKMAAAAowgjAADAKMIIAAAwijACAACMIowAAACjCCMAAMAowggAADCKMAIAAIyqVxhJT09XRESE/Pz81LdvX+Xm5tbYf8mSJerevbv8/f11ww03KCkpSceOHatXwQAAoGlxO4ysWLFCKSkpSktL065du9S9e3fFxcXpyJEjLvtv375do0eP1tixY/XNN99o5cqVys3N1bhx4xpcPAAAaPzcDiPz58/XuHHjlJiYqC5duigjI0P+/v5atGiRy/45OTmKiIjQ008/rcjISN19990aP358rWdTAADAtcGtMFJeXq6dO3cqNjb2jw14eSk2NlY5OTkux8TExKigoEBr166VZVkqLi7Wv//9bz3wwAPV7qesrEylpaVOCwAAaJrcCiNHjx7V+fPnFRIS4tQeEhKioqIil2P69eunJUuWKD4+Xr6+vgoNDVVgYKDS09Or3c/s2bMVGBjoWMLDw90pEwAANCIev5vm22+/1aRJkzRt2jTt3LlT69at048//qgJEyZUOyY1NVXHjx93LAUFBZ4uEwAAGOLjTufg4GB5e3uruLjYqb24uFihoaEux8yePVv9+vXTlClTJEndunVTixYtdM8992jmzJm64YYbqoyx2+2y2+3ulAYAABopt86M+Pr6qlevXsrOzna0VVRUKDs7WzExMS7HnD59Wl5ezrvx9vaWJFmW5W69AACgiXH7a5qUlBS98847Wrx4sfbs2aMnnnhCp06dUmJioqQLX7GMHj3a0X/o0KH6+OOP9dZbbyk/P1/bt2/X008/rT59+igsLOzyHQkAAGiU3PqaRpLi4+NVUlKiadOmqaioSD169NC6descF7UWFhbq0KFDjv5jxozRiRMn9Oabb+rZZ59V69atdd999+kf//jH5TsKAADQaLkdRiQpOTlZycnJLtdlZWVVaZs4caImTpxYn10BAIAmjmfTAAAAowgjAADAKMIIAAAwijACAACMIowAAACjCCMAAMAowggAADCKMAIAAIwijAAAAKMIIwAAwCjCCAAAMIowAgAAjCKMAAAAowgjAADAKMIIAAAwijACAACMIowAAACjCCMAAMAowggAADCKMAIAAIwijAAAAKMIIwAAwCjCCAAAMMrHdAEAmibbDJtHtmulWR7ZLgBzODMCAACMIowAAACjCCMAAMAowggAADCKMAIAAIwijAAAAKMIIwAAwCjCCAAAMIowAgAAjCKMAAAAowgjAADAKMIIAAAwijACAACMIowAAACjCCMAAMAowggAADDKx3QBAGCabYbNI9u10qzLvk1P1OqJOgF3cGYEAAAYRRgBAABGEUYAAIBRhBEAAGAUYQQAABhFGAEAAEYRRgAAgFGEEQAAYBRhBAAAGEUYAQAARhFGAACAUYQRAABgFGEEAAAYRRgBAABGEUYAAIBRPqYLAFB3thk2j2zXSrM8sl0AqAvOjAAAAKMIIwAAwKh6hZH09HRFRETIz89Pffv2VW5ubo39y8rK9Le//U0dOnSQ3W5XRESEFi1aVK+CAQBA0+L2NSMrVqxQSkqKMjIy1LdvXy1YsEBxcXH67rvv1LZtW5djRowYoeLiYr333nuKiopSYWGhKioqGlw8AABo/NwOI/Pnz9e4ceOUmJgoScrIyNCaNWu0aNEivfDCC1X6r1u3Tl988YXy8/PVpk0bSVJERETDqgYAAE2GW1/TlJeXa+fOnYqNjf1jA15eio2NVU5Ojssxq1evVu/evfXaa6+pXbt2io6O1nPPPaczZ85Uu5+ysjKVlpY6LQAAoGly68zI0aNHdf78eYWEhDi1h4SEaO/evS7H5Ofna9u2bfLz89OqVat09OhRPfnkkzp27JgyMzNdjpk9e7ZmzJjhTmkAAKCR8vjdNBUVFbLZbFqyZIn69OmjBx54QPPnz9fixYurPTuSmpqq48ePO5aCggJPlwkAAAxx68xIcHCwvL29VVxc7NReXFys0NBQl2NuuOEGtWvXToGBgY62zp07y7Is/fTTT7rllluqjLHb7bLb7e6UBgAAGim3zoz4+vqqV69eys7OdrRVVFQoOztbMTExLsf069dPhw8f1smTJx1t+/btk5eXl9q3b1/PsgEAQFPh9tc0KSkpeuedd7R48WLt2bNHTzzxhE6dOuW4uyY1NVWjR4929B81apSCgoKUmJiob7/9Vlu2bNGUKVOUlJSk5s2bX74jAQAAjZLbt/bGx8erpKRE06ZNU1FRkXr06KF169Y5LmotLCzUoUOHHP1btmypjRs3auLEierdu7eCgoI0YsQIzZw58/IdBQAAaLTq9aC85ORkJScnu1yXlZVVpa1Tp07auHFjfXYFAACaOJ5NAwAAjCKMAAAAowgjAADAKMIIAAAwijACAACMIowAAACjCCMAAMAowggAADCKMAIAAIwijAAAAKMIIwAAwCjCCAAAMIowAgAAjCKMAAAAowgjAADAKMIIAAAwijACAACMIowAAACjCCMAAMAowggAADCKMAIAAIwijAAAAKN8TBeApsk2w+aR7Vpplke2CwAwhzMjAADAKMIIAAAwijACAACMIowAAACjCCMAAMAowggAADCKMAIAAIwijAAAAKMIIwAAwCjCCAAAMIowAgAAjCKMAAAAowgjAADAKMIIAAAwijACAACMIowAAACjCCMAAMAowggAADCKMAIAAIwijAAAAKMIIwAAwCjCCAAAMIowAgAAjCKMAAAAowgjAADAKMIIAAAwijACAACMIowAAACjCCMAAMAowggAADCKMAIAAIwijAAAAKMIIwAAwCjCCAAAMIowAgAAjCKMAAAAo+oVRtLT0xURESE/Pz/17dtXubm5dRq3fft2+fj4qEePHvXZLQAAaILcDiMrVqxQSkqK0tLStGvXLnXv3l1xcXE6cuRIjeN+++03jR49Wvfff3+9iwUAAE2P22Fk/vz5GjdunBITE9WlSxdlZGTI399fixYtqnHchAkTNGrUKMXExNS7WAAA0PS4FUbKy8u1c+dOxcbG/rEBLy/FxsYqJyen2nGZmZnKz89XWlpanfZTVlam0tJSpwUAADRNboWRo0eP6vz58woJCXFqDwkJUVFRkcsx+/fv1wsvvKAPPvhAPj4+ddrP7NmzFRgY6FjCw8PdKRMAADQiHr2b5vz58xo1apRmzJih6OjoOo9LTU3V8ePHHUtBQYEHqwQAACbV7VTF/xccHCxvb28VFxc7tRcXFys0NLRK/xMnTujLL7/U7t27lZycLEmqqKiQZVny8fHRhg0bdN9991UZZ7fbZbfb3SkNAAA0Um6dGfH19VWvXr2UnZ3taKuoqFB2drbLC1MDAgL09ddfKy8vz7FMmDBBHTt2VF5envr27dvwIwAAAI2aW2dGJCklJUUJCQnq3bu3+vTpowULFujUqVNKTEyUdOErlp9//lnvv/++vLy8dOuttzqNb9u2rfz8/Kq0AwCAa5PbYSQ+Pl4lJSWaNm2aioqK1KNHD61bt85xUWthYaEOHTp02QsFAABNk9thRJKSk5Md14BcKisrq8ax06dP1/Tp0+uzWwAA0ATxbBoAAGAUYQQAABhFGAEAAEYRRgAAgFGEEQAAYBRhBAAAGEUYAQAARhFGAACAUYQRAABgFGEEAAAYRRgBAABGEUYAAIBRhBEAAGAUYQQAABhFGAEAAEYRRgAAgFGEEQAAYBRhBAAAGEUYAQAARhFGAACAUYQRAABgFGEEAAAYRRgBAABGEUYAAIBRhBEAAGAUYQQAABhFGAEAAEYRRgAAgFGEEQAAYBRhBAAAGEUYAQAARhFGAACAUYQRAABgFGEEAAAYRRgBAABGEUYAAIBRhBEAAGAUYQQAABhFGAEAAEYRRgAAgFGEEQAAYBRhBAAAGEUYAQAARhFGAACAUYQRAABgFGEEAAAYRRgBAABGEUYAAIBRhBEAAGAUYQQAABhFGAEAAEYRRgAAgFGEEQAAYBRhBAAAGEUYAQAARhFGAACAUYQRAABgFGEEAAAYRRgBAABGEUYAAIBR9Qoj6enpioiIkJ+fn/r27avc3Nxq+3788ccaOHCgrr/+egUEBCgmJkbr16+vd8EAAKBpcTuMrFixQikpKUpLS9OuXbvUvXt3xcXF6ciRIy77b9myRQMHDtTatWu1c+dODRgwQEOHDtXu3bsbXDwAAGj83A4j8+fP17hx45SYmKguXbooIyND/v7+WrRokcv+CxYs0NSpU3XHHXfolltu0axZs3TLLbfo008/bXDxAACg8XMrjJSXl2vnzp2KjY39YwNeXoqNjVVOTk6dtlFRUaETJ06oTZs21fYpKytTaWmp0wIAAJomt8LI0aNHdf78eYWEhDi1h4SEqKioqE7bmDt3rk6ePKkRI0ZU22f27NkKDAx0LOHh4e6UCQAAGpErejfN0qVLNWPGDH344Ydq27Zttf1SU1N1/Phxx1JQUHAFqwQAAFeSjzudg4OD5e3treLiYqf24uJihYaG1jh2+fLlevzxx7Vy5Uqnr3lcsdvtstvt7pQGAAAaKbfOjPj6+qpXr17Kzs52tFVUVCg7O1sxMTHVjlu2bJkSExO1bNkyDRkypP7VAgCAJsetMyOSlJKSooSEBPXu3Vt9+vTRggULdOrUKSUmJkq68BXLzz//rPfff1/Sha9mEhIS9MYbb6hv376Oa0uaN2+uwMDAy3goAACgMXI7jMTHx6ukpETTpk1TUVGRevTooXXr1jkuai0sLNShQ4cc/f/1r3/p3Llzeuqpp/TUU0852hMSEpSVldXwIwAAAI2a22FEkpKTk5WcnOxy3aUBY/PmzfXZBQAAuEbwbBoAAGAUYQQAABhFGAEAAEYRRgAAgFGEEQAAYBRhBAAAGEUYAQAARhFGAACAUYQRAABgFGEEAAAYRRgBAABGEUYAAIBRhBEAAGAUYQQAABhFGAEAAEYRRgAAgFGEEQAAYBRhBAAAGEUYAQAARhFGAACAUYQRAABgFGEEAAAYRRgBAABGEUYAAIBRhBEAAGAUYQQAABhFGAEAAEYRRgAAgFGEEQAAYBRhBAAAGEUYAQAARhFGAACAUYQRAABgFGEEAAAYRRgBAABGEUYAAIBRhBEAAGAUYQQAABhFGAEAAEYRRgAAgFGEEQAAYBRhBAAAGEUYAQAARhFGAACAUYQRAABgFGEEAAAYRRgBAABGEUYAAIBRhBEAAGAUYQQAABhFGAEAAEYRRgAAgFGEEQAAYBRhBAAAGEUYAQAARhFGAACAUYQRAABgFGEEAAAYRRgBAABG1SuMpKenKyIiQn5+furbt69yc3Nr7L9582bdfvvtstvtioqKUlZWVn12CwAAmiC3w8iKFSuUkpKitLQ07dq1S927d1dcXJyOHDnisv8PP/ygIUOGaMCAAcrLy9PkyZP1+OOPa/369Q0uHgAANH5uh5H58+dr3LhxSkxMVJcuXZSRkSF/f38tWrTIZf+MjAxFRkZq3rx56ty5s5KTk/Xwww/r9ddfb3DxAACg8fNxp3N5ebl27typ1NRUR5uXl5diY2OVk5PjckxOTo5iY2Od2uLi4jR58uRq91NWVqaysjLHv48fPy5JKi0tdafcuvn98m9SolZqpVZqbTy1eqTOxqYxva6NqNbK7VqWVXNHyw0///yzJcnasWOHU/uUKVOsPn36uBxzyy23WLNmzXJqW7NmjSXJOn36tMsxaWlpliQWFhYWFhaWJrAUFBTUmC/cOjNypaSmpiolJcXx74qKCv3yyy8KCgqSzWYzUlNpaanCw8NVUFCggIAAIzXUFbV6BrV6BrV6BrV6BrW6x7IsnThxQmFhYTX2cyuMBAcHy9vbW8XFxU7txcXFCg0NdTkmNDTUZf+AgAA1b97c5Ri73S673e7U1rp1a3dK9ZiAgICrfgJWolbPoFbPoFbPoFbPoNa6CwwMrLWPWxew+vr6qlevXsrOzna0VVRUKDs7WzExMS7HxMTEOPWXpI0bN1bbHwAAXFvcvpsmJSVF77zzjhYvXqw9e/boiSee0KlTp5SYmCjpwlcso0ePdvSfMGGC8vPzNXXqVO3du1cLFy7Uhx9+qGeeeebyHQUAAGi03L5mJD4+XiUlJZo2bZqKiorUo0cPrVu3TiEhIZKkwsJCHTp0yNE/MjJSa9as0TPPPKM33nhD7du317vvvqu4uLjLdxRXgN1uV1paWpWvj65G1OoZ1OoZ1OoZ1OoZ1OoZNsuq7X4bAAAAz+HZNAAAwCjCCAAAMIowAgAAjCKMAAAAo66JMDJmzBjZbLYqy6BBgyRJ//vf//TnP/9Zbdu2lZ+fnyIiIhQfH1/tk4glafPmzbLZbPrtt99crv/mm280fPhwRUREyGazacGCBQ06hqKiIk2aNElRUVHy8/NTSEiI+vXrp7feekunT5+WJMe+Ll1effVVp20tXrxYd9xxh/z9/dWqVSvde++9+uyzzxpUX11r7dOnj8saK5f+/fs7trNjxw498MADuu666+Tn56fbbrtN8+fP1/nz5xtc45gxY/Tggw9Wab/4/2vlf7taioqKHGN++eUXTZ48WR06dJCvr6/CwsKUlJTkdFfZ5XZx/SUlJXriiSd04403ym63KzQ0VHFxcdq+fbujf33m+OWq71JXwzyt/EyYMGFClXVPPfWUbDabxowZ49S3us+PSp6crzUdg81mk6+vr6KiovTyyy/r3LlzkqTz58/r9ddf12233SY/Pz9dd911Gjx4sNO8uJLqMk+v9GtYl7rq+t65nPN16NChVeZXpa1bt8pms+mrr76SzWZTXl6ey35ZWVku562fn59Tv4KCAiUlJSksLEy+vr7q0KGDJk2apGPHjtWr9vq6JsKIJA0aNEiFhYVOy7Jly1RSUqL7779fbdq00fr167Vnzx5lZmYqLCxMp06dqvf+Tp8+rZtuukmvvvpqtX+dtq7y8/PVs2dPbdiwQbNmzdLu3buVk5OjqVOn6rPPPtOmTZscfV9++eUqxzlx4kTH+ueee07jx49XfHy8vvrqK+Xm5uruu+/WsGHD9OabbzaozrrUmpyc7KgrNzdXkrRp0yZH28cffyxJWrVqle699161b99en3/+ufbu3atJkyZp5syZGjlyZO0PXbqMvvvuuyqvadu2bSVdCCJ33nmnNm3apIyMDB04cEDLly/XgQMHdMcddyg/P9/j9Q0fPly7d+/W4sWLtW/fPq1evVr9+/d3fJh4ao43hOl5Kknh4eFavny5zpw542j7/ffftXTpUt14441Ofav7/Khkar5W1rV//349++yzmj59uubMmSPLsjRy5Ei9/PLLmjRpkvbs2aPNmzcrPDxc/fv31yeffOKRempS2zw19RrWVFdd3zuXe76OHTtWGzdu1E8//VRlXWZmpnr37l2nv6gaEBBQZd4ePHjQsT4/P1+9e/fW/v37tWzZMh04cEAZGRmOP2T6yy+/uF17vdXlAXmNXUJCgjVs2DCX61atWmX5+PhYZ8+edWubn3/+uSXJ+vXXX2vt26FDB+v11193a/sXi4uLs9q3b2+dPHnS5fqKioo67ScnJ8eSZP3zn/+ssi4lJcVq1qyZdejQoXrX6U6tlmVZP/zwgyXJ2r17t1OfkydPWkFBQdZDDz1UZfzq1astSdby5csbVGd1c+Li/691+X88YcIEq0WLFlZhYaFT++nTp6127dpZgwYNalCd1ams/9dff7UkWZs3b662b33n+OWoz5WrYZ5W1nfrrbdaH3zwgaN9yZIlVrdu3axhw4ZZCQkJTn2rcyXmqyuu6ho4cKB15513WsuXL7ckWatXr64y7qGHHrKCgoKqfY96Qm3z1NRrWFtddXnveGK+nj171goJCbH+/ve/O7WfOHHCatmypfXWW29V+/lZKTMz0woMDKxxP4MGDbLat29f5aG1hYWFlr+/vzVhwgS36m6Ia+bMSHVCQ0N17tw5rVq16or+tl1Xx44d04YNG/TUU0+pRYsWLvvU9eGBy5YtU8uWLTV+/Pgq65599lmdPXtWH330kfFaN2zYoGPHjum5556rsm7o0KGKjo52+q3UlIqKCi1fvlyPPvpolbNfzZs315NPPqn169d79LeLli1bqmXLlvrkk09UVlbmss/VPscv5el5erGkpCRlZmY6/r1o0SLHX5Ouq6tpvjZv3lzl5eVaunSpoqOjNXTo0Cp9nn32WR07dkwbN268IjVJtc9TU69hbXXV5b3jifnq4+Oj0aNHKysry2m/K1eu1Pnz5/WXv/zFre258ssvv2j9+vV68sknqzwnLjQ0VI8++qhWrFhxxT4zrpkw8tlnnzkmXuUya9Ys3XnnnXrxxRc1atQoBQcHa/DgwZozZ06Vh/uZcuDAAVmWpY4dOzq1BwcHO47j+eefd7Q///zzVY5z69atkqR9+/bp5ptvlq+vb5X9hIWFKSAgQPv27btitVansobOnTu7XN+pU6cG1VnJ1ZwYPHhwlX7t27d36tO1a1dJF77++O2336qts3PnzrIsSwcOHGhwrdXx8fFRVlaWFi9erNatW6tfv3568cUX9dVXXzn6XI1z3OQ8vdhjjz2mbdu26eDBgzp48KC2b9+uxx57rEq/6j4/KuuVPD9fa2JZljZt2qT169frvvvu0759+2qcl5I8XtPFapunpl7D2uqqy3vHU/M1KSlJ33//vb744gtHW2ZmpoYPH16nB89J0vHjx6v9jNu/f78sy6pxnvz6668qKSlxu/b6uGbCyIABA5SXl+e0VF689sorr6ioqEgZGRnq2rWrMjIy1KlTJ3399deSpK5du9b4w8qE3Nxc5eXlqWvXrk6JfsqUKVWOs3fv3o71Jn4zrq7W2ni6Vldz4t13363Sb+vWrU591q5de0XrrM3w4cN1+PBhrV69WoMGDdLmzZt1++23Kysry9Gntjl+pV0t8/T666/XkCFDlJWVpczMTA0ZMkTBwcFV+tX0+XGla75YZUjy8/PT4MGDFR8fr+nTpxurpyZ1macmaq6trrq8dzxRd6dOnXTXXXdp0aJFki78srd161aNHTu2ztto1apVrZ9xV8s8uWbCSIsWLRQVFeW0tGnTxrE+KChIjzzyiObOnas9e/YoLCxMc+fOlSStXbu2xh9WnhQVFSWbzabvvvvOqf2mm25SVFRUldNrwcHBVY6zsk90dLTy8/NVXl5eZT+HDx9WaWmpoqOjr1it1amsYc+ePS7X79mzp0F1VnI1J9q1a1elX2RkpFOfDh06SLrwg6x169Y11mmz2RQVFdXgWmvj5+engQMH6v/+7/+0Y8cOjRkzRmlpaU59aprjV5rJeXqppKQkx2/HSUlJLvvU9PlxpearK5Uhaf/+/Tpz5owWL16sFi1aKDo6usZ6Lq77Sqpunpp8DWuqq1JN7x1PztexY8fqo48+0okTJ5SZmambb75Z9957b53He3l5VfsZV/l5XdNrft111+n666+vV+3uumbCiDt8fX118803O66W7tChQ40/rDwpKChIAwcO1JtvvtngOx9GjhypkydP6u23366ybu7cuWrWrJmGDx9e7+1frlr/9Kc/qU2bNpo3b16VdatXr9b+/fsvy3emDeXl5aURI0Zo6dKlTrf6StKZM2e0cOFCxcXFOYXeK6VLly41/j+4dI5fTTw9Ty81aNAglZeX6+zZs/V6gKfJ+VoZkm688Ub5+Pzx3NORI0dq//79+vTTT6uMmTdvnuO9alrlPL3a3vM1vX8ufe94cr6OGDFCXl5eWrp0qd5//30lJSXV+RrB2lTOgYULFzrdUSZd+PMMS5YsUXx8/GXbX23cfmpvY1VWVlblB4aPj4/+85//aPny5Ro5cqSio6NlWZY+/fRTrV271unCtup8/fXXatWqlePfNptN3bt3V3l5ub799ltJUnl5uX7++Wfl5eWpZcuWbv+mvHDhQvXr10+9e/fW9OnT1a1bN3l5eem///2v9u7dq169ejn6njhxospx+vv7KyAgQDExMZo0aZKmTJmi8vJyPfjggzp79qw++OADvfHGG1qwYIHCw8Pdqq0htVanRYsWevvttzVy5Ej99a9/VXJysgICApSdna0pU6bo4Ycf1ogRIxpUpzuOHDmi33//3aktKChIzZo106xZs5Sdna2BAwfqtdde06233qoffvhBL730ks6ePav09HSP1nbs2DE98sgjSkpKUrdu3dSqVSt9+eWXeu211zRs2DBJF07lN2SO19fx48er/A2EoKAgSebn6cW8vb0dvx16e3u77FPd50dwcPBVN1+lCz8gV65cqYSEBM2ZM0f333+/SktLlZ6ertWrV2vlypXVXmTuCbXNU1OvYW111eW948n52rJlS8XHxys1NVWlpaWOv31zsUvPREtyXNdmWVaVeStJbdu2lZeXl958803dddddiouL08yZMxUZGalvvvlGU6ZMUbt27fTKK6/Uq+56uWL37RiUkJBgSaqydOzY0fr++++tcePGWdHR0Vbz5s2t1q1bW3fccYeVmZlZ4zYrb/u8dPH29rYs64/bVi9d7r333nodw+HDh63k5GQrMjLSatasmdWyZUurT58+1pw5c6xTp05ZlnXhlklX+xw/frzTtt577z2rV69elp+fn9WiRQvrnnvucXkLYH3VpVbLqv7W3kpbtmyx4uLirICAAMvX19fq2rWrNXfuXOvcuXMNrtGdW3tdLTk5OY4xJSUl1sSJE63w8HCrWbNmVkhIiDVmzBjr4MGDDa6ztvp///1364UXXrBuv/12KzAw0PL397c6duxovfTSS47b9eo7xxtan6vXbezYsVfFPK3tdt1Lb+2t7vPjYp6cr/U5hrNnz1pz5syxunbtavn6+loBAQFWXFyctW3bNo/UU5O6zFPLuvKvYW11ufPe8dR83bFjhyXJeuCBB5zaq/sZI8kqKCiwMjMzq11/8Z8i+PHHH62EhAQrJCTEatasmRUeHm5NnDjROnr0aINrd4fNsq6Sq1cAAMA1iWtGAACAUYQRAABgFGEEAAAYRRgBAABGEUYAAIBRhBEAAGAUYQQAABhFGAEAAEYRRgAAgFGEEQAAYBRhBAAAGEUYAQAARv0/+ZssbbEi6vEAAAAASUVORK5CYII="/>
          <p:cNvSpPr>
            <a:spLocks noChangeAspect="1" noChangeArrowheads="1"/>
          </p:cNvSpPr>
          <p:nvPr/>
        </p:nvSpPr>
        <p:spPr bwMode="auto">
          <a:xfrm>
            <a:off x="5711113" y="5456256"/>
            <a:ext cx="5241590" cy="117522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8" name="Рисунок 7"/>
          <p:cNvPicPr>
            <a:picLocks noChangeAspect="1"/>
          </p:cNvPicPr>
          <p:nvPr/>
        </p:nvPicPr>
        <p:blipFill>
          <a:blip r:embed="rId5"/>
          <a:stretch>
            <a:fillRect/>
          </a:stretch>
        </p:blipFill>
        <p:spPr>
          <a:xfrm>
            <a:off x="770011" y="3397613"/>
            <a:ext cx="4941102" cy="3019477"/>
          </a:xfrm>
          <a:prstGeom prst="rect">
            <a:avLst/>
          </a:prstGeom>
        </p:spPr>
      </p:pic>
      <p:pic>
        <p:nvPicPr>
          <p:cNvPr id="9" name="Рисунок 8"/>
          <p:cNvPicPr>
            <a:picLocks noChangeAspect="1"/>
          </p:cNvPicPr>
          <p:nvPr/>
        </p:nvPicPr>
        <p:blipFill>
          <a:blip r:embed="rId6"/>
          <a:stretch>
            <a:fillRect/>
          </a:stretch>
        </p:blipFill>
        <p:spPr>
          <a:xfrm>
            <a:off x="6551406" y="1366577"/>
            <a:ext cx="5023821" cy="3409817"/>
          </a:xfrm>
          <a:prstGeom prst="rect">
            <a:avLst/>
          </a:prstGeom>
        </p:spPr>
      </p:pic>
      <p:sp>
        <p:nvSpPr>
          <p:cNvPr id="10" name="AutoShape 8" descr="data:image/png;base64,iVBORw0KGgoAAAANSUhEUgAAAh8AAAGdCAYAAACyzRGfAAAAOXRFWHRTb2Z0d2FyZQBNYXRwbG90bGliIHZlcnNpb24zLjUuMiwgaHR0cHM6Ly9tYXRwbG90bGliLm9yZy8qNh9FAAAACXBIWXMAAA9hAAAPYQGoP6dpAABJD0lEQVR4nO3deXhTZfo+8DtLm7QlSTe6QQtlp5SlZRvA8QeKLAMV1BlHB0H5OqMgyjg4LsyIiMsArigiojODKCg644CAWEQQEVm6UaAsZWtp6Q6lSbekTXJ+f5RECm3pcpKT5f5cV665SE5znndqm7vnfc77ygRBEEBERETkJHKpCyAiIiLvwvBBRERETsXwQURERE7F8EFEREROxfBBRERETsXwQURERE7F8EFEREROxfBBRERETqWUuoDrWa1WFBYWQqPRQCaTSV0OERERtYIgCKisrERUVBTk8pavbbhc+CgsLER0dLTUZRAREVE75Ofno2vXri0e43LhQ6PRAGgoXqvVSlwNERERtYbBYEB0dLT9c7wlLhc+bFMtWq2W4YOIiMjNtKZlgg2nRERE5FQMH0RERORUDB9ERETkVAwfRERE5FQMH0RERORUDB9ERETkVAwfRERE5FQMH0RERORULrfIGBERETmGxSogJaccpZVGhGnUGBEbDIXc+fuotfnKx969e5GUlISoqCjIZDJs3rz5hmNOnjyJO++8EzqdDgEBARg+fDjy8vLEqJeIiIjaITmrCLcs3437PzqIP2/MxP0fHcQty3cjOavI6bW0OXxUV1dj8ODBWLVqVZOvnzt3Drfccgv69euHPXv24OjRo1i0aBHUanWHiyUiIqK2S84qwtz1GSjSGxs9X6w3Yu76DKcHEJkgCEK7v1gmw6ZNmzB9+nT7c/fddx98fHzw6aeftus9DQYDdDod9Ho993YhIiLqIItVwC3Ld98QPGxkACJ0aux79rYOTcG05fNb1IZTq9WKb775Bn369MHEiRMRFhaGkSNHNjk1Y2MymWAwGBo9iIiISBwpOeXNBg8AEAAU6Y1IySl3Wk2iho/S0lJUVVVh2bJlmDRpEr777jvcdddduPvuu/Hjjz82+TVLly6FTqezP6Kjo8UsiYiIyKuVVjYfPNpznBhEv/IBANOmTcNf/vIXDBkyBM899xymTp2KDz74oMmvWbhwIfR6vf2Rn58vZklEREReLUzTup7L1h4nBlFvtQ0NDYVSqURcXFyj5/v37499+/Y1+TUqlQoqlUrMMoiIiOiqEbHBiNSpUaw3oqkmT1vPx4jYYKfVJOqVD19fXwwfPhzZ2dmNnj99+jS6desm5qmIiIioFRRyGRYnxTUbPABgcVKcU9f7aPOVj6qqKpw9e9b+75ycHGRmZiI4OBgxMTF4+umn8fvf/x633norxo0bh+TkZGzduhV79uwRs24iIiJqpUnxkRjfPwzfnyxt9HyETo3FSXGYFB/p1HrafKvtnj17MG7cuBuef/DBB/Hxxx8DAP79739j6dKluHjxIvr27YslS5Zg2rRprXp/3mpLREQkLuvV220L9Ub8ZXwfdA/1F32F07Z8fndonQ9HYPggIiISV1puOX77wQF0UimR9vx4qH0Uop9DsnU+iIiIyPVsO9qwgumEuHCHBI+2YvggIiLyYBargG+ONYSPqYOd29vRHIYPIiIiD5aSU46yShN0fj64pVdnqcsBwPBBRETk0bYeLQQATBwQDl+la3zsu0YVREREJDqzxYrkrGIAQNLgKImr+QXDBxERkYfaf+4yyqvrEBLgi1E9QqQux47hg4iIyENtuzrlMik+AkqF63zku04lREREJJo68y9TLlMHuc6UC8DwQURE5JF+OlMGg9GMMI3KqZvGtYaou9oSEZE4LFYBKTnlKK00ir4MNnkH28JivxkY6XL/7TB8EBG5mOSsIizZegJFeqP9uUiJNgAj92Sst2DniRIAQJKLLCx2LU67EBG5kOSsIsxdn9EoeABAsd6IueszkJxVJFFl5E72ZJeiymRGlE6NhOggqcu5AcMHEZGLsFgFLNl6Ak3t9ml7bsnWE7BYXWo/UHJBW4/allOPgtzFplwAhg8iIpeRklN+wxWPawkAivRGpOSUO68ocjs1dWbsPlkKAJg6yPWmXACGDyIil1Fa2XzwaM9x5J12nSxFbb0FMcH+GNhFJ3U5TWL4ICJyEWEatajHkXfaeqRhYbGpgyIhk7nelAvA8EFE5DJGxAYjUqdGcx8XMjTc9eJqazaQ66g01mPP6TIArrWXy/UYPoiIXIRCLsPipLgmG05tFifFudyaDeQ6dp4oQZ3Zip6dA9AvQiN1Oc1i+CAiciGT4iNx34joJl/7yx19uM4Htci2sNjUQVEuO+UCMHwQEbmcapMFAHBPYhe8c98Q3N4/DACw/VgRzBarlKWRC6uoqcNe+5SLa4dUhg8iIhciCAJSr95Ke09iV0wb0gVv/HYwAv19cKq4Ep8evCBxheSqdhwvhtkqoF+EBr3CXHfKBWD4ICJyKRev1KLYYIRSLkNCTMPKlEEBvnh6Yl8AwFvfnUZZpUnKEslF2aZcXLnR1Ibhg4jIhdgWEIvvooOfr8L+/H3DYzCwiw6VJjOWJ5+SqjxyUZeqTNh/7jIA111Y7FoMH0RELiQ1tyF8XH87rUIuw5JpAwAA/02/iPQLV5xeG7mub7OKYbEKGNhFh24hAVKXc1MMH0RELiTlavgY3v3GtTwSY4Jw77CuAIAXvs7iHi9kt+3qwmKu3mhqw/BBROQiLlWZcL6sGgAwrFvTO5E+O6kftGoljhca8FlKnjPLIxdVYjDaQ+uUQa7f7wEwfBARuYy0qx8gfcI7ISjAt8ljQjqp8NSEhubTN3Zko7y6zmn1kWvafqwIggAkxgSiS6Cf1OW0CsMHEZGLSMlp6ONoasrlWjNGxqB/pBb62nq8voPNp97ul71c3OOqB8DwQUTkMpprNr2eUiHHy1ebTzem5uNIfoWjSyMXVVBRi4y8CshkwBQ3uMvFhuGDiMgFVJnMOF6oB3Dz8AEAw7oH4+7ELhCEhuZTK5tPvdI3RxuueozoHoxwrfvsdszwQUTkAjIuXIFVALoG+SFS17p5++cm94NGpcSRi3p8mZbv4ArJFdn3cnGDhcWu1ebwsXfvXiQlJSEqqmHTms2bNzd77Jw5cyCTybBixYoOlEhE5PnsUy436fe4VphGjSfv6AMAWJ58ChU1bD71JrmXqnH0oh5yGTA5PkLqctqkzeGjuroagwcPxqpVq1o8btOmTTh48CCiotwrjRERSeHQ1ZVNh7diyuVaD47qhr7hGlypqccb32U7ojRyUd8ca7jqMaZXKEI7qSSupm3aHD4mT56MV155BXfddVezxxQUFOCJJ57Ahg0b4OPj06ECiYg8nclsQebVptGb3elyPaVCbl/5dMOhPGQV6MUuj1zUL3e5uE+jqY3oPR9WqxUzZ87E008/jQEDBtz0eJPJBIPB0OhBRORNjl3Uo85sRUiAL3p2bvvS2L/qEYI7B0ex+dSLnC2txKniSijlMkwc4F5TLoADwsfy5cuhVCoxf/78Vh2/dOlS6HQ6+yM6OlrskoiIXJptdcph3YMgk8na9R5/n9IfAb4KZORV4KuMi2KWRy5o65GGKZdf9w5FoH/TC9K5MlHDR3p6Ot555x18/PHHrf4BWrhwIfR6vf2Rn8+ObSLyLqk5ze/n0lrhWjXm394bALDs21PQ19aLUhu5HkEQsO2obS8X9+yrFDV8/PTTTygtLUVMTAyUSiWUSiUuXLiAp556Ct27d2/ya1QqFbRabaMHEZG3sFgFpF3dobY163u0ZPaYWPTsHIDL1XV4e+dpMcojF3SquBLnyqrhq5TjjrhwqctpF1HDx8yZM3H06FFkZmbaH1FRUXj66aexY8cOMU9FROQRsosrUWk0I8BXgbjIjv3x5auUY8md8QCATw7k4mQRe+g8ke2qx9g+naFRu+dNHcq2fkFVVRXOnj1r/3dOTg4yMzMRHByMmJgYhISENDrex8cHERER6Nu3b8erJSLyMLb1PRK7BUGp6Pjfg7f0DsVvBkZg+7FivPB1Fr58dFS7+0jI9QiCYO/3cLeFxa7V5v/S09LSkJCQgISEBADAggULkJCQgBdeeEH04oiIPJ2t2bQj/R7Xe35KHPx8FEjNvYKvMwtFe1+S3rECPfLKa+Dno8D4/mFSl9Nubb7yMXbsWAhC62/jys3NbespiIi8giAI9mbTjvZ7XCsq0A+P39YLr+/IxqvbT+L2/mFue3meGrMtp35b/zD4+7b5I9xlcG8XIiKJ5JXXoLTSBB+FDEOiA0V97z/+OhaxoQEoqzThne/PiPreJA2rVcA3V8NHkhsuLHYthg8iIomkXL3qMahrINQ+ClHfW6VUYHFSHABg7f5cnC6pFPX9yfkO519BQUUtAnwVGNvXfadcAIYPIiLJpDqg3+NaY/uGYUJcOCxWAYu/Pt6mKXNyPbZG0wkDIkQPq87G8EFEJJHUXNv6HkEOO8eiqXFQKeU4cP6yvV+A3I/FKmD71Y3k3HEvl+sxfBARSaC00oicS9WQyYCh3Rxz5QMAooP98djYXgCAV785iWqT2WHnIsdJzS1HaaUJWrUSv+7dWepyOozhg4hIAqk5DVc9+oZroPNz7J0oj/6/HogJ9kexwYiVu8/e/AvI5dh2sJ04IAK+Svf/6Hb/ERARuSFbv4eYt9g2R+3zS/Ppv/adx7myKoefk8RjtliRnFUMwH33crkewwcRkQRSRNhMri1u7x+O2/qFod4i4MUtbD51JwfOX8bl6joEB/hidM+Qm3+BG2D4ICJyMoOxHieLG/ZdccaVD5vFSXHwVcrx05lL2HG82GnnpY7ZdvUul0nxEaIswe8KPGMURERuJP3CFQgCEBPsj3Ct2mnn7RYSgDm39gAAvLztJGrrLE47N7VPndmKb7M85y4XG4YPIiInS3XylMu15o7thS6BfiioqMX7e9h86ur2nS2DwWhGZ40KI2M9Y8oFYPggInK6X5pNHbe+R3P8fBVYNLWh+XTNj+eRe6na6TVQ69mmXKYMjIRC7jm7EzN8EBE5kbHegiP5egDACIn+kp04IBy39umMOosVS7ay+dRVGest+O5ECQDPmnIBGD6IiJzq6EU96ixWhHZSoXuIvyQ1yGQyvJgUBx+FDD9kl2HXyVJJ6qCW7ckuQ5XJjEidGokxzr9K5kgMH0RETnTtlItMJt1l9B6dO+GPv25oPl2y7TiM9Ww+dTXbjjYsLDZ1UCTkHjTlAjB8EBE5lbPX92jJE7f1QqROjfzyWnzw4zmpy6Fr1NSZ7Vekpg7yjIXFrsXwQUTkJBargPQLDcuqu0L48PdV4vkpDc2nq/ecQ355jcQVkc3uU6WorbcgJtgfg7rqpC5HdAwfREROcrLIgCqTGRqVEv0jtVKXAwD4zcAIjO4ZApPZipe2nZC6HLrKtpfLlEGRkk7POQrDBxGRk9imXBK7BbnMbZMymQwvTRsApVyGnSdK8EM2m0+lVmmsxw/ZZQCAJA+ccgEYPoiInMaZm8m1Ra8wDf7vllgAwJItx2Eys/lUSt+fLEGd2YoenQPQP1IjdTkOwfBBROQEgiDYw4cr9Htcb/7tvRGmUSH3cg3++VOO1OV4NdvCYlMHRXnklAvA8EFE5BQ5l6pxqaoOvgq5SzYQdlIp8fcp/QEAK3efQUFFrcQVeSd9TT32nrFNuXjWwmLXYvggInIC21WPwdE6qH0UElfTtDsHR2FEbDCM9Va8wuZTSew4Xox6i4B+ERr0DvfMKReA4YOIyClSclznFtvm2JpPFXIZvs0qxk9X/wIn59l6zcJinozhg4jICez9Hi7WbHq9fhFazBrVDQCweMtx1JmtElfkPS5XmbD/3GUAnrmw2LUYPoiIHKzEYEReeQ3kMmBoN9ffo+Mvd/RBaCdfnC+rxr9/ZvOps3ybVQyLVUB8Fy26hwZIXY5DMXwQETmYbX2P/pFaaNU+Eldzc1q1D56b3NB8+u6uMyjWGyWuyDvY9nLx1LU9rsXwQUTkYK58i21z7k7ogqHdglBTZ8Gr209KXY7HKzUYcehqSJ3i4f0eAMMHEZHD2a58uNriYi2RyxuaT+WyhqW+95+7JHVJHm37sSIIApAQE4iuQf5Sl+NwDB9ERA6kr61HdkklAPe68gEAA6J0mDGyofn0xS3HUW9h86mjbD36y8Ji3oDhg4jIgdIvlEMQgNjQAHTWqKQup83+OqEvggN8cbqkCuv250pdjkcqrKhF+oUrkMmAKQM9f8oFaEf42Lt3L5KSkhAV1bDs6+bNm+2v1dfX49lnn8XAgQMREBCAqKgozJo1C4WFhWLWTETkNmzz+MO7u/5dLk3R+fvg2Ul9AQArvj+DUgObT8X2zdWrHsO7ByNCp5a4Gudoc/iorq7G4MGDsWrVqhteq6mpQUZGBhYtWoSMjAz873//Q3Z2Nu68805RiiUicjepOe7XbHq93w2NxuDoQFSZzFj27Smpy/E4v9zl4h1XPQBA2dYvmDx5MiZPntzkazqdDjt37mz03HvvvYcRI0YgLy8PMTEx7auSiMgNGestOFagB+BezabXk8tleHnaAExb9TP+d7gA94+Mcesw5UryLtfgyEU95DJgUrz3hA+H93zo9XrIZDIEBgY2+brJZILBYGj0ICLyBIfzKlBvERCmUSEm2L3vYBjUNRD3DW/4A3LR5iyY2XwqCtty6qN7hrplT1B7OTR8GI1GPPvss7j//vuh1WqbPGbp0qXQ6XT2R3R0tCNLIiJymmuXVPeErdGfmdgXgf4+OFVciQ2H8qQuxyNss9/l4j1XPQAHho/6+nrce++9EAQBq1evbva4hQsXQq/X2x/5+fmOKomIyKls4WOEh0xRBAX44q8TGppP3/guG5eqTBJX5N7OlVXhZJEBSrkMk+IjpC7HqRwSPmzB48KFC9i5c2ezVz0AQKVSQavVNnoQEbk7s8WKjAuuv5NtW90/IgbxXbSoNJqxnM2nHbLtSMNVj1t6hyLQ31fiapxL9PBhCx5nzpzB999/j5CQELFPQUTk8k4UGVBdZ4FWrUTfCI3U5YhGIZfhpWnxAID/pF9E+tWARW0jCIK938Mb9nK5XpvDR1VVFTIzM5GZmQkAyMnJQWZmJvLy8lBfX4/f/va3SEtLw4YNG2CxWFBcXIzi4mLU1dWJXTsRkcuyLak+rHswFHL37/e4VmJMEH43tCsAYPGWLFisgsQVuZ/skkqcLa2Cr0KOOwaES12O07U5fKSlpSEhIQEJCQkAgAULFiAhIQEvvPACCgoKsGXLFly8eBFDhgxBZGSk/bF//37RiyciclXuuJlcWzw7uR+0aiWyCgz4PIXNp21lm3L5f307u8VOx2Jr8zofY8eOhSA0n3Jbeo2IyBsIgoC03IbpiBGx7rmy6c2EdlLhqQl9sXjLcby+Ixu/GRiJ4ADv6ltoL0EQ7AuLedtdLjbc24WISGTnyqpxuboOKqUcA7sESl2Ow8wYGYN+ERroa+vx+o5sqctxG1kFBuReroHaR47x/b1vygVg+CAiEp1tymVIdCB8lZ77a1apkOPl6Q3NpxtT83D0YoW0BbkJ21WP2/uFI0DV5gkIj+C5PxVERBKxNZu685LqrTW8ezDuTugCQQAWfX0cVjaftqhhysU7Fxa7FsMHEZHIUjxgM7m2eG5yP3RSKXEkvwL/SedCkS05nF+BgopaBPgqMK5fmNTlSIbhg4hIRIUVtSioqIVcBiR288xm0+uFadV4cnxvAMDy5GxU1HBpheZsPdIw5XJHXDjUPgqJq5EOwwcRkYhs/R4DonTo5EXz+Q+O7o4+4Z1QXl2HN787LXU5LslqFbD9mG3KxfsWFrsWwwcRkYi8bcrFxkchx5I7G5pPNxy6gKwCvcQVuZ7U3HKUGEzQqJX4dZ9QqcuRFMMHEZGI7JvJeej6Hi0Z1TMESYOjYBWAxVvYfHo9W6PpxAERUCm9d8oFYPggIhLNleo6nC6pAtCwrLo3+vtv+iPAV4H0C1fwv8MFUpfjMswWq33KJWmwd0+5AAwfRESiSbu6yVrPzgEI7aSSuBppROjUmH97Q/Ppsm9P4kpNHQ6cu4yvMwtw4Nxlr90H5uD5clyurkOQvw9G9+SGq97TDUVE5GC/TLl451UPm9ljYvFlWj7OlVVjzLLdqKmz2F+L1KmxOCkOk+K9a40L28Jik+Ij4aPg3/38f4CISCTe2mx6PV+l3H43x7XBAwCK9UbMXZ+B5KwiKUqTRJ3ZiuTjxQCAJC9eWOxaDB9ERCKoqTPb7/Dw9vBhsQr4Mq3pxcZsky5Ltp7wmimYn89eQkVNPUI7qTCyB6dcAIYPIiJRZOZVwGwVEKlTo2uQn9TlSColpxxFemOzrwsAivRG+5UiT7f16pTLlIERUMhlElfjGhg+iIhEkJL7y5SLTObdHzCllc0Hj/Yc586M9RbsPF4CAJjKu1zsGD6IiERgazYd7uXNpgAQplGLepw723u6DJUmMyJ1agyN8b61X5rD8EFE1EH1FisyLlQAAEZ4eb8H0HC3T6ROjZau/0RoVV5xV9DWqwuLTRkYCTmnXOwYPoiIOiirQI/aegt0fj7oHdZJ6nIkp5DLsDgpDgCaDSBymQyFFbXOK0oCtXUW7DrJKZemMHwQEXWQfcqlexD/ur1qUnwkVj+QiAhd46mV0E6+0KqVKNQbMX3Vz0jL9dym092nSlFTZ0F0sB8Gd9VJXY5L4SJjREQdlJLTsLKpt99ie71J8ZG4Iy4CKTnlKK00IkyjxojYYJRWGvHHdWk4XmjAHz46hGX3DMTdiV2lLld0toXFpg6K8vom5OvxygcRUQdYrQLSLrDZtDkKuQyjeoZg2pAuGNUzBAq5DJE6P/xnzihMGhCBOosVC748gteST3nURnRVJjN2nyoFAEzlwmI3YPggIuqAs2VVqKiph9pHjvgoXlpvLX9fJd6fkYh543oCAN7fcw5zN6Sjps4scWXi+P5ECUxmK3qEBiAuUit1OS6H4YOIqANsC2UlxgTBV8lfqW0hl8vw9MR+eOvewfBVyLHjeAl+u/oAivTu34j6y5RLJKdcmsCfFCKiDkjN5X4uHXV3Yld8/shIhAT44kSRAXe+9zMy8yukLqvd9DX1+PF0GQAgiXe5NInhg4ioA1JzuJOtGIZ2C8bmeWPQN1yDskoTfr/mALYeKZS6rHbZcaIY9RYBfcM16B2ukbocl8TwQUTUThev1KBQb4RSLkNCTKDU5bi96GB/fPXYaNzWLwwmsxVPfH4YK74/DUFwr0bUbVcXFmOjafMYPoiI2sk25TKgiw7+vly5QAydVEp8NGsY/nhLLABgxfdn8MTnh2Gst0hcWeuUV9fh57OXAHBhsZYwfBARtZNtfY8R3blnh5gUchmenxqHZXcPhFIuw7ajRfj9hwdRanD9jeiSs4phsQqI76JFbGiA1OW4LIYPIqJ2YrOpY903IgafPjwSgf4+OJJfgWmrfkZWgV7qslpk61OZOohXPVrC8EFE1A6Xq0w4W1oFgOHDkUb1DMHmx8agZ+cAFOmN+N0HB7DjeLHUZTWptNKIQzmXATRsJEfNY/ggImqH1NyGKZfeYZ0QFOArcTWerXtoAP732Bj8uncoaustmLM+Hav3nHO5RtRvjxXDKgBDogMRHewvdTkurc3hY+/evUhKSkJUVMNa9Zs3b270uiAIeOGFFxAZGQk/Pz+MHz8eZ86cEateIiKXYJ9y4S22TqHz88Hah4Zj5q+6QRCA5cmn8NR/jsBkdp1GVNvCYlzb4+baHD6qq6sxePBgrFq1qsnXX3vtNbz77rv44IMPcOjQIQQEBGDixIkwGl2/UYiIqLVs4WMEp1ycRqmQ4+Xp8Xhp2gAo5DL8L6MAMz46hMtVJqlLQ2FFLVJzr0Am45RLa7Q5fEyePBmvvPIK7rrrrhteEwQBK1aswPPPP49p06Zh0KBB+OSTT1BYWHjDFRIiIndVbTLjeKEBAK98SGHWqO5Y+9BwaNRKpF24gmmrfkZ2caWkNW0/1rC2x/BuwYjQqSWtxR2I2vORk5OD4uJijB8/3v6cTqfDyJEjceDAgSa/xmQywWAwNHoQEbmyjLwrsFgFdAn0Q5dAP6nL8Uq39umMTY+NRrcQf1y8Uot7Vu/HD1d3kZXCVtvCYoN51aM1RA0fxcUNHcjh4eGNng8PD7e/dr2lS5dCp9PZH9HR0WKWREQkOi6p7hp6hWmw+bExGBkbjCqTGQ+vS8W/9uU4vRE1v7wGR/IrIJcBk+MZPlpD8rtdFi5cCL1eb3/k5+dLXRIRUYtSuL6HywgK8MWnD4/E74dFwyoAL287gb9tOoZ6i9VpNWy92mg6qmcIOmtUTjuvOxM1fERERAAASkpKGj1fUlJif+16KpUKWq220YOIyFXVma04nFcBABgRy5VNXYGvUo5l9wzE81P6QyYDPk/Jx6x/paCips4p5992xLaXC+9yaS1Rw0dsbCwiIiKwa9cu+3MGgwGHDh3CqFGjxDwVEZEkjhXoYTJbERzgi56dO0ldDl0lk8nwx1/3wD9nDUOArwIHzl/GXe/vx7myKoee93xZFU4UGaCUyzBpQNN/ZNON2hw+qqqqkJmZiczMTAANTaaZmZnIy8uDTCbDk08+iVdeeQVbtmzBsWPHMGvWLERFRWH69Okil05E5Hy2W2yHdQuCTCaTuBq63u39w/HfuaPRJdAPOZeqcdeqn7HvzCWHnc+2g+0tvUO52FwbtDl8pKWlISEhAQkJCQCABQsWICEhAS+88AIA4JlnnsETTzyBRx55BMOHD0dVVRWSk5OhVvPWIyJyf2w2dX39I7XYPG8MEmMCYTCa8eDaFKw/eMEh5+JeLu0jE1xsfVqDwQCdTge9Xs/+DyJyKVargCEvfQeD0Yyv543B4OhAqUuiFhjrLXjuq6PYnNkQEB4a3R3PT+kPpUKcjoPs4kpMXLEXvgo50haNh1btI8r7uqu2fH5LfrcLEZG7yC6phMFohr+vAgOi+MeRq1P7KPD274fg6Yl9AQAf78/F/61Lg8FYL8r725ZTv7VPZ68PHm3F8EFE1Eq2fo/EmCDR/nomx5LJZJg3rhdWz0iE2keOvafLcPf7+3HhcnWH3lcQBHu/RxIXFmsz/vQQEbVSSg7X93BXkwdG4r9zRiNcq8LZ0ipMX/UzDp2/3O73O15oQM6laqh95BjfP/zmX0CNMHwQEbWCIAjX7GTL9T3cUXwXHbY8fgsGddXhSk09HvjXIXyZ1r6FLW0Li93WLwwBKqWYZXoFhg8iolbIL69FicEEH4UMCdEMH+4qXKvGF4+MwpSBkai3CHjmv0fxj+0nYbG2/t4LQRDwzVEuLNYRDB9ERK1gW1I9vosOfr4KiauhjvDzVWDl/QmYf1svAMCHe8/j0U/TUW0yt+rrM/MrcPFKLQJ8FRjXN8yRpXoshg8iolbg+h6eRS6XYcGEvnjnviHwVcrx/ckS3LN6Pwoqam/6tVuvLqc+Pi6cQbSdGD6IiFrB1u8xgs2mHmXakC7Y+MivENpJhVPFlZj23j5k5F1p9nirVcD2Y5xy6SiGDyKimyirNOH8pWrIZMCwbgwfniYxJghfPz4G/SO1uFRVh/s+PIivMwuaPDbtwhUUG4zQqJW4tU+okyv1HAwfREQ3kXb1qkffcA10/lxMyhN1CfTDf+eMwvj+4agzW/HnjZl487tsWK82olqsAg6cu4yVu88AACbEhUOl5JRLe/H+ICKim7A1m3J9D88WoFJizcyheC35FNbsPY+Vu8/iXFkVJg6IwLJvT6FIb7Qfu/tUKZKzijApnguMtQevfBAR3cQv63swfHg6hVyGhb/pj9d+Owg+Chm2HyvGnzdmNgoeAFBRU4+56zOQnFUkUaXujeGDiKgFlcZ6nCg0AGCzqTe5d1g0Pv2/kZDJmn7dtirIkq0n2rRGCDVg+CAiakFGXgWsAhAd7IcInVrqcsiJBAAt7fsuACjSG+3L7lPrMXwQEbUgJadh/w/2e3if0krjzQ9qw3H0C4YPIqIWpOY0rPnAKRfvE6Zp3ZWu1h5Hv2D4ICJqhslsQebFCgBsNvVGI2KDEalTo5m2D8gAROrUXPW2HRg+iIiacfSiHnVmK0I7+aJHaIDU5ZCTKeQyLE6KA4AbAojt34uT4qCQNxdPqDkMH0REzbA1Eg7vHgxZc7c9kEebFB+J1Q8k3tBsHKFTY/UDiVzno524yBgRUTNSubgYoSGA3BEXgZSccpRWGhGmaZhq4RWP9mP4ICJqgsUqID33arMp5/S9nkIuw6ieIVKX4TE47UJE1IRTxQZUmszopFKif6RW6nKIPArDBxFRE1Kv9nskdgvi5XUikTF8EBE1IdU25dI9SOJKiDwPwwcR0XUEQeBOtkQOxPBBRHSdC5drUFZpgq9CjsHRgVKXQ+RxGD6IiK5ju+oxqKsOah+FxNUQeR6GDyKi69gXF+MttkQOwfBBRHQd2+Ji3EyOyDEYPoiIrlFqMOLC5RrIZA232RKR+Bg+iIiuYev36Behhc7PR+JqiDyT6OHDYrFg0aJFiI2NhZ+fH3r27ImXX34ZgiCIfSoiItHZFhcbyX4PIocRfW+X5cuXY/Xq1Vi3bh0GDBiAtLQ0zJ49GzqdDvPnzxf7dEREokq5urgY1/cgchzRw8f+/fsxbdo0TJkyBQDQvXt3fP7550hJSRH7VEREotLX1uNUsQEAMDyW/R5EjiL6tMvo0aOxa9cunD59GgBw5MgR7Nu3D5MnT27yeJPJBIPB0OhBRCSFjAtXIAhA9xB/hGnUUpdD5LFEv/Lx3HPPwWAwoF+/flAoFLBYLHj11VcxY8aMJo9funQplixZInYZRERtxiXViZxD9CsfX375JTZs2IDPPvsMGRkZWLduHd544w2sW7euyeMXLlwIvV5vf+Tn54tdEhFRq6RycTEipxD9ysfTTz+N5557Dvfddx8AYODAgbhw4QKWLl2KBx988IbjVSoVVCqV2GUQEbWJsd6Coxf1ALi4GJGjiX7lo6amBnJ547dVKBSwWq1in4qISDRH8itQZ7Gis0aFbiH+UpdD5NFEv/KRlJSEV199FTExMRgwYAAOHz6Mt956C//3f/8n9qmIiERz7ZLqMplM4mqIPJvo4WPlypVYtGgRHnvsMZSWliIqKgqPPvooXnjhBbFPRUQkml/W9+AttkSOJnr40Gg0WLFiBVasWCH2WxMROYTZYkV6LptNiZyFe7sQkdc7WVSJ6joLNCol+kVopS6HyOMxfBCR17Ot7zG0exAUcvZ7EDkawwcReT3b+h4jOOVC5BQMH0Tk1QRBaHSnCxE5HsMHEXm185eqcbm6Dr5KOQZ21UldDpFXYPggIq9mm3IZEh0IlVIhcTVE3oHhg4i8WgqnXIicjuGDiLxaKtf3IHI6hg8i8lrFeiPyy2shlwGJMYFSl0PkNRg+iMhr2aZc4qK00Kh9JK6GyHswfBCR17I1mw5nvweRUzF8EJHX4voeRNJg+CAir1RRU4dTxZUAgGEMH0ROxfBBRF4pLfcKAKBHaAA6a1QSV0PkXRg+iMgr2W+x5VUPIqdj+CAir2RfXIzrexA5HcMHEXmd2joLjl3UA2D4IJICwwcReZ3D+VdgtgqI0KrRNchP6nKIvA7DBxF5ndSchmbT4bHBkMlkEldD5H0YPojI6/yyvkeQxJUQeSeGDyLyKmaLFRl5v1z5ICLnY/ggIq9yvNCAmjoLdH4+6BOmkbocIq/E8EFEXsU25TKsWxDkcvZ7EEmB4YOIvEqKbTM5TrkQSYbhg4i8hiAISLtwtd+DK5sSSYbhg4i8xrmyKpRX10HtI8fALjqpyyHyWgwfROQ1Dl2dchkSHQhfJX/9EUmFP31E5DVSc2zre3DKhUhKDB9E5DVScxv6PUbEhkhcCZF3Y/ggIq9QUFGLgopaKOQyJMQESl0OkVdj+CAir2CbcomP0iJApZS4GiLv5pDwUVBQgAceeAAhISHw8/PDwIEDkZaW5ohTERG1SsrVxcV4iy2R9ESP/1euXMGYMWMwbtw4fPvtt+jcuTPOnDmDoCBu4ERE0knl4mJELkP08LF8+XJER0dj7dq19udiY2PFPg0RUatdqa7DmdIqALzyQeQKRJ922bJlC4YNG4bf/e53CAsLQ0JCAj766KNmjzeZTDAYDI0eRERisu3n0iusE4IDfCWuhohEDx/nz5/H6tWr0bt3b+zYsQNz587F/PnzsW7duiaPX7p0KXQ6nf0RHR0tdklE5OVS2e9B5FJkgiAIYr6hr68vhg0bhv3799ufmz9/PlJTU3HgwIEbjjeZTDCZTPZ/GwwGREdHQ6/XQ6vVilkaEXmpaat+xpH8Crz9+8G4K6Gr1OUQeSSDwQCdTteqz2/Rr3xERkYiLi6u0XP9+/dHXl5ek8erVCpotdpGDyIisdTUmXG8QA+AVz6IXIXo4WPMmDHIzs5u9Nzp06fRrVs3sU9FRHRTh/MqYLYKiNKp0TXIX+pyiAgOCB9/+ctfcPDgQfzjH//A2bNn8dlnn+HDDz/EvHnzxD4VEdFNHeIttkQuR/TwMXz4cGzatAmff/454uPj8fLLL2PFihWYMWOG2KciIrop+/oenHIhchkOWWN46tSpmDp1qiPemoio1erMVhzOb9hMbiSvfBC5DO7tQkQeK6tQD2O9FUH+PugV1knqcojoKoYPIvJYtimXYd2DIZPJJK6GiGwYPojIY9kWFxvBfg8il8LwQUQeyWoVkJrb0O/BO12IXAvDBxF5pDOlVdDX1sPPR4EBUVy8kMiVMHwQkUdKuTrlktgtED4K/qojciX8iSQij8T1PYhcF8MHEXkcQRDYbErkwhg+iMjjXLxSiyK9EUq5DAkxQVKXQ0TXYfggIo9isQr4PKVhF+1uIf7wVfLXHJGr4U8lEXmM5Kwi3LJ8N97fcw4AcK6sGrcs343krCKJKyOiazF8EJFHSM4qwtz1GSjSGxs9X6w3Yu76DAYQIhfC8EFEbs9iFbBk6wkITbxme27J1hOwWJs6goicjeGDiNxeSk75DVc8riUAKNIbkXL19lsikhbDBxG5vdLK5oNHe44jIsdi+CAitxemUYt6HBE5FsMHEbm9EbHB0KqVzb4uAxCpU2MEN5gjcgkMH0Tk9tIvXEGVydzka7Kr/7s4KQ4KuazJY4jIuRg+iMitFeuNeGxDBqwCMKxbECJ0jadWInRqrH4gEZPiIyWqkIiu1/x1SiIiF2cyWzBnfTouVZnQL0KDTx4eAZVSgZSccpRWGhGmaZhq4RUPItfC8EFEbuvFLceRmV8BnZ8P1swcCn/fhl9po3qGSFwZEbWE0y5E5JY+O5SHz1PyIZMB79w3BN1CAqQuiYhaieGDiNxORt4VLN6SBQD464S+GNs3TOKKiKgtGD6IyK2UVhoxd3066i0CJg2IwGNje0pdEhG1EcMHEbmNOrMV8zZkoMRgQq+wTnjj3sGQydhMSuRuGD6IyG288s0JpOZegUalxIczh6KTij3zRO6I4YOI3MJ/0vLxyYELAIAV9w1Bj86dJK6IiNqL4YOIXN7RixX4++aGBtMnx/fG7f3DJa6IiDqC4YOIXNrlKhPmfJqOOrMV4/uHYf5tvaUuiYg6iOGDiFyW2WLFvM8yUKg3okdoAN76/RDIuVopkdtj+CAil7Xs21M4eL4cAb4KrJk5FFq1j9QlEZEIHB4+li1bBplMhieffNLRpyIiD/J1ZgH+uS8HAPDmvYPRO1wjcUVEJBaHho/U1FSsWbMGgwYNcuRpiMjDHC/U49mvjgIA5o3ryR1piTyMw8JHVVUVZsyYgY8++ghBQUGOOg0ReZgr1XWYsz4dxnorbu3TGQvu6Ct1SUQkMoeFj3nz5mHKlCkYP358i8eZTCYYDIZGDyLyThargPkbDyO/vBYxwf54974hULDBlMjjOGR5wI0bNyIjIwOpqak3PXbp0qVYsmSJI8ogIjfzxnfZ+OnMJfj5NDSYBvr7Sl0SETmA6Fc+8vPz8ec//xkbNmyAWq2+6fELFy6EXq+3P/Lz88UuiYjcwDdHi7B6zzkAwPLfDkL/SK3EFRGRo4h+5SM9PR2lpaVITEy0P2exWLB371689957MJlMUCgU9tdUKhVUKpXYZRCRG8kursTT/z0CAHjk1h64c3CUxBURkSOJHj5uv/12HDt2rNFzs2fPRr9+/fDss882Ch5ERPraejz6aRpq6iwY0ysEz0xkgymRpxM9fGg0GsTHxzd6LiAgACEhITc8T0TezWoV8OTGw8i9XIMugX5YeX8ilAqufUjk6fhTTkSSWbHrDH7ILoNKKceamUMRHMAGUyJv4JC7Xa63Z88eZ5yGiNzId8eL8e6uMwCApXcPRHwXncQVEZGz8MoHETnd2dIqLPiyocH0odHdcXdiV4krIiJnYvggIqeqNDY0mFaZzBjRPRh/n9Jf6pKIyMkYPojIaaxWAU99eQTnyqoRoVVj1YxE+LDBlMjr8KeeiJzm/T1n8d2JEvgq5Phg5lB01nCNHyJvxPBBRE7xQ3Yp3tx5GgDw8vQBGBIdKG1BRCQZhg8icrjcS9X48+eHIQjAH0bG4PfDY6QuiYgkxPBBRA5VbTLj0U/TYTCakRgTiMVJcVKXREQSY/ggIocRBAHPfHUU2SWV6KxRYfUDQ6FScosFIm/H8EFEDvPh3vP45mgRlHIZVs9IRLj25jtdE5HnY/ggIof46UwZliefAgAsvnMAhnUPlrgiInIVDB9EJLr88ho88flhWAXgd0O74oGRbDAlol8wfBCRqGrrLHj003RU1NRjUFcdXp4eD5lMJnVZRORCGD6ISDSCIGDh/47iRJEBIQG++OCBoVD7sMGUiBpj+CAi0az9ORebMwuhkMuwakYiogL9pC6JiFwQwwcRieLAuct4dftJAMDff9Mfv+oRInFFROSqGD6IqMMKK2rx+GcZsFgFTB8ShdljuktdEhG5MIYPIuoQY70Fc9an43J1HeIitVh69yA2mBJRixg+iKjdBEHAos1ZOHpRj0B/H6yZORR+vmwwJaKWMXwQUbutP5SH/6RfhFwGrLw/AdHB/lKXRERugOGDiNolLbccS7YcBwA8O6kfft27s8QVEZG7YPggojYrMRgxd0MGzFYBUwZF4pFbe0hdEhG5EYYPImqTOrMVc9eno6zShL7hGrx2DxtMiahtGD6IqE2WbD2OjLwKaNVKrJk5FAEqpdQlEZGbYfggolbbmJKHDYfyIJMB79yXgO6hAVKXRERuiOGDiFrlcN4VvPB1Q4PpU3f0wbh+YRJXRETuiuGDiG6qrNKEueszUGexYkJcOB4b20vqkojIjTF8EFGL6i1WzNuQgWKDET07B+DNewdDLmeDKRG1H8MHEbXo1W9OIiW3HJ1USnw4axg0ah+pSyIiN8fwQUTN+ir9Ij7enwsAeOvewejZuZO0BRGRR2D4IKImZRXo8bdNxwAA82/vjQkDIiSuiIg8BW/QJ+oAi1VASk45SiuNCNOoMSI2GAo37Ie4fhy9wjrh0U/TYTJbcVu/MDx5e2+pSyQiDyJ6+Fi6dCn+97//4dSpU/Dz88Po0aOxfPly9O3bV+xTEUkqOasIS7aeQJHeaH8uUqfG4qQ4TIqPlLCytmlqHL4KOeosVnQP8cfbvx/CBlMiEpXo0y4//vgj5s2bh4MHD2Lnzp2or6/HhAkTUF1dLfapiCSTnFWEueszGn1gA0Cx3oi56zOQnFUkUWVt09w46ixWAMCsUd2h82ODKRGJSyYIguDIE5SVlSEsLAw//vgjbr311psebzAYoNPpoNfrodVqHVkaUbtYrAJuWb77hg9sGxmACJ0a+569zaWnYG42DqDhSo6rj4OIXENbPr8d3vOh1+sBAMHBwU2+bjKZYDKZ7P82GAyOLomoQ1Jyylv8wBYAFOmNmPdZOiJ1fs4rrI2K9LUtjqPhGCNScsoxqmeIk6oiIm/g0PBhtVrx5JNPYsyYMYiPj2/ymKVLl2LJkiWOLINIVKWVLX9g2yRnlTi4Eudo7XiJiFrLoeFj3rx5yMrKwr59+5o9ZuHChViwYIH93waDAdHR0Y4si6hDwjTqVh03fUgUugS57pWPgiu12JxZeNPjWjteIqLWclj4ePzxx7Ft2zbs3bsXXbt2bfY4lUoFlUrlqDKIRBffRQuVUg6T2drk67aejzfvHeLSvRIWq4BDOeUo1hvRVOOXbRwjYpueMiUiai/R73YRBAGPP/44Nm3ahN27dyM2NlbsUxBJpkhfi/s/Othi8ACAxUlxLh08AEAhl2FxUhyAX+q2cadxEJH7ET18zJs3D+vXr8dnn30GjUaD4uJiFBcXo7a2VuxTETnVkfwKTHvvZ2QVGBAS4Iu/TuiDSF3jKYkInRqrH0h0m3U+JsVHYvUDiYhw83EQkXsR/VZbmazpv5LWrl2Lhx566KZfz1ttyRVtO1qIp748ApPZir7hGvzzwWGIDvb32BVO3XUcRCQdSW+1dfCyIUROJQgC3t11Fm9/fxoAcFu/MLxz3xD7zq4KucwjbkP1lHEQkXvg3i5EzTDWW/DMf49iy5GGO0IeviUWf/tNf14RICLqIIYPoiaUVhrxyCfpyMyvgFIuw8vT43H/iBipyyIi8ggMH0TXOVFowB/XpaJQb4TOzwerH0jE6J6hUpdFROQxGD6IrrHzRAn+vPEwauos6BEagH89NByxoQFSl0VE5FEYPojQ0Fi6Zu95LE8+BUEAbukVilV/SITOnzu6EhGJjeGDvJ7JbMHfN2Xhv+kXAQAzf9UNLyTFwUch+jI4REQEhg/ycperTJi7PgMpueWQy4DFSQPw4OjuUpdFROTRGD7Ia50uqcTD61KRX14LjUqJ92Yk4v/16Sx1WUREHo/hg7zSnuxSPPHZYVSazIgJ9se/HxqGXmEaqcsiIvIKDB/kVQRBwMf7c/HythOwCsCI2GB88MBQBAf4Sl0aEZHXYPggr1FvsWLxluP47FAeAODeYV3xyvSB8FWysZSIyJkYPsgrVNTU4bENGdh/7jJkMmDh5H740697NLsRIhEROQ7DB3m882VVeHhdGnIuVSPAV4F37kvA+LhwqcsiIvJaDB/k0fafvYS5GzKgr61Hl0A//PPBYegf2fJWz0RE5FgMH+SxNhy6gMVfH4fZKiAhJhAfzhyGzhqV1GUREXk9hg/yOGaLFa9uP4m1P+cCAKYPicKyewZB7aOQtjAiIgLA8EEexmCsx/zPD2NPdhkA4K8T+mDeuF5sLCUiciEMH+Qx8i7X4OF1qThTWgW1jxxv3TsEvxkYKXVZRER0HYYP8ggpOeWYsz4d5dV1CNeq8NGsYRjUNVDqsoiIqAkMH+T2/pOWj79tOoZ6i4CBXXT4aNYwROjUUpdFRETNYPggt2W1Cli+4xTW/HgeADA5PgJv3TsEfr5sLCUicmUMH+SWqk1mPPlFJnaeKAEAPHFbL/xlfB/I5WwsJSJydQwf5HYKKmrxx3VpOFlkgK9SjtfuGYTpCV2kLouIiFqJ4YPcyuG8K/jTJ+m4VGVCaCdfrJk5DEO7BUldFhERtQHDB7mNLUcK8df/HEGd2Yp+ERr888Fh6BrkL3VZRETURgwf5PKsVgErdp3Bu7vOAABu7xeGd+5PQCcV//MlInJH/O1NLq22zoK//vcIvjlaBAB49NYeeGZSPyjYWEpE5LYYPshllRiMeOSTNBy5qIePQoZXpw/EvcOjpS6LiIg6iOGDXFJWgR5/XJeGYoMRgf4++OCBofhVjxCpyyIiIhEwfJDLSc4qwl++OILaegt6dg7Avx8ajm4hAVKXRUREIvGa8GGxCkjJKUdppRFhGjVGxAa7Zd+AJ49DLgPe33MOr+/IBgD8uncoVs1IhFbtI3G1REQkJoeFj1WrVuH1119HcXExBg8ejJUrV2LEiBGOOl2LkrOKsGTrCRTpjfbnInVqLE6Kw6R499n11JPHEaFVoVtIAA7llAMAHhzVDYumxkGpkEtVJhEROYhDfrN/8cUXWLBgARYvXoyMjAwMHjwYEydORGlpqSNO16LkrCLMXZ/R6IMOAIr1Rsxdn4HkrCKn19QeHj8OgwmHcsohlwEvTxuAJdPiGTyIiDyUQ367v/XWW/jTn/6E2bNnIy4uDh988AH8/f3x73//2xGna5bFKmDJ1hMQmnjN9tySrSdgsTZ1hOvwhnHYBPr74g8juzmtJiIicj7Rp13q6uqQnp6OhQsX2p+Ty+UYP348Dhw4cMPxJpMJJpPJ/m+DwSBaLSk55Tf8hX0tAUCR3oh5n6UjUucn2nnFVqSv9YpxAEB5dR1ScsoxqifvbCEi8lSih49Lly7BYrEgPDy80fPh4eE4derUDccvXboUS5YsEbsMAEBpZcsfdDbJWSUOOb+zeco4Wvt9IyIi9yT53S4LFy7EggUL7P82GAyIjhZnIakwjbpVx00fEoUuQa57xaDgSi02Zxbe9DhPGUdrv29EROSeRA8foaGhUCgUKClp/Fd4SUkJIiIibjhepVJBpVKJXQYAYERsMCJ1ahTrjU32GcgAROjUePPeIS59u6rFKuBQTrnXjGNEbLCzSyMiIicSveHU19cXQ4cOxa5du+zPWa1W7Nq1C6NGjRL7dC1SyGVYnBQHoOGD7Vq2fy9OinPpD2yA4yAiIs/ikLtdFixYgI8++gjr1q3DyZMnMXfuXFRXV2P27NmOOF2LJsVHYvUDiYjQNb6UH6FTY/UDiW6zPgbHQUREnkImCIJD7s9877337IuMDRkyBO+++y5Gjhx5068zGAzQ6XTQ6/XQarWi1ePJK4NyHEREJLW2fH47LHy0l6PCBxERETlOWz6/uYQkERERORXDBxERETkVwwcRERE5FcMHERERORXDBxERETkVwwcRERE5FcMHERERORXDBxERETkVwwcRERE5lei72naUbcFVg8EgcSVERETUWrbP7dYsnO5y4aOyshIAEB0dLXElRERE1FaVlZXQ6XQtHuNye7tYrVYUFhZCo9FAJhN3ozGDwYDo6Gjk5+e79b4xHIdr4Thcj6eMheNwLRxHywRBQGVlJaKioiCXt9zV4XJXPuRyObp27erQc2i1Wrf+D8eG43AtHIfr8ZSxcByuheNo3s2ueNiw4ZSIiIiciuGDiIiInMqrwodKpcLixYuhUqmkLqVDOA7XwnG4Hk8ZC8fhWjgO8bhcwykRERF5Nq+68kFERETSY/ggIiIip2L4ICIiIqdi+CAiIiKncqvwsXTpUgwfPhwajQZhYWGYPn06srOzGx0jCAJeeOEFREZGws/PD+PHj8eZM2caHfPhhx9i7Nix0Gq1kMlkqKiouOFc5eXlmDFjBrRaLQIDA/Hwww+jqqrKrcaRm5uLhx9+GLGxsfDz80PPnj2xePFi1NXVudU4AODOO+9ETEwM1Go1IiMjMXPmTBQWFooyDmePxcZkMmHIkCGQyWTIzMx0u3F0794dMpms0WPZsmVuNw4A+OabbzBy5Ej4+fkhKCgI06dPd6tx7Nmz54bvhe2RmprqNuMAgNOnT2PatGkIDQ2FVqvFLbfcgh9++KHDY3D2ODIyMnDHHXcgMDAQISEheOSRR1zqM6S8vBxPPPEE+vbtCz8/P8TExGD+/PnQ6/WN3sdRn4VuFT5+/PFHzJs3DwcPHsTOnTtRX1+PCRMmoLq62n7Ma6+9hnfffRcffPABDh06hICAAEycOBFGo9F+TE1NDSZNmoS//e1vzZ5rxowZOH78OHbu3Ilt27Zh7969eOSRR9xqHKdOnYLVasWaNWtw/PhxvP322/jggw9aHLcrjgMAxo0bhy+//BLZ2dn46quvcO7cOfz2t78VZRzOHovNM888g6ioKNHGIMU4XnrpJRQVFdkfTzzxhNuN46uvvsLMmTMxe/ZsHDlyBD///DP+8Ic/uNU4Ro8e3ej7UFRUhD/+8Y+IjY3FsGHD3GYcADB16lSYzWbs3r0b6enpGDx4MKZOnYri4mK3GUdhYSHGjx+PXr164dChQ0hOTsbx48fx0EMPdXgMYo2jsLAQhYWFeOONN5CVlYWPP/4YycnJePjhhxudy2GfhYIbKy0tFQAIP/74oyAIgmC1WoWIiAjh9ddftx9TUVEhqFQq4fPPP7/h63/44QcBgHDlypVGz584cUIAIKSmptqf+/bbbwWZTCYUFBS4zTia8tprrwmxsbGi1X4tZ47j66+/FmQymVBXVyda/ddy9Fi2b98u9OvXTzh+/LgAQDh8+LAjhuHQcXTr1k14++23HVL39Rw1jvr6eqFLly7CP//5T4fWb+Osn5G6ujqhc+fOwksvvSRq/TaOGkdZWZkAQNi7d6/9OYPBIAAQdu7c6TbjWLNmjRAWFiZYLBb7c0ePHhUACGfOnHG5cdh8+eWXgq+vr1BfXy8IgmM/C93qysf1bJeHgoODAQA5OTkoLi7G+PHj7cfodDqMHDkSBw4caPX7HjhwAIGBgY3+Yhg/fjzkcjkOHTokUvW/cNQ4mjuX7Txic9Y4ysvLsWHDBowePRo+Pj4dK7oZjhxLSUkJ/vSnP+HTTz+Fv7+/eEU3wdHfk2XLliEkJAQJCQl4/fXXYTabxSn8Oo4aR0ZGBgoKCiCXy5GQkIDIyEhMnjwZWVlZ4g7gKmf9jGzZsgWXL1/G7NmzO1ZwMxw1jpCQEPTt2xeffPIJqqurYTabsWbNGoSFhWHo0KHiDgKOG4fJZIKvr2+jzdX8/PwAAPv27ROj9EbEGoder4dWq4VS2bDtmyM/C902fFitVjz55JMYM2YM4uPjAcB+WS48PLzRseHh4W26ZFdcXIywsLBGzymVSgQHB4ty6e9ajhzH9c6ePYuVK1fi0UcfbX/BzXDGOJ599lkEBAQgJCQEeXl5+PrrrzteeBMcORZBEPDQQw9hzpw5olwOb4mjvyfz58/Hxo0b8cMPP+DRRx/FP/7xDzzzzDPiFH8NR47j/PnzAIAXX3wRzz//PLZt24agoCCMHTsW5eXlIo2ggTN/1v/1r39h4sSJDtmk05HjkMlk+P7773H48GFoNBqo1Wq89dZbSE5ORlBQkHiDgGPHcdttt6G4uBivv/466urqcOXKFTz33HMAgKKiIpFG0ECscVy6dAkvv/xyoykVR34Wum34mDdvHrKysrBx40apS+kQZ42joKAAkyZNwu9+9zv86U9/Ev39nTGOp59+GocPH8Z3330HhUKBWbNmQXDAAr2OHMvKlStRWVmJhQsXiv7e13P092TBggUYO3YsBg0ahDlz5uDNN9/EypUrYTKZRD2PI8dhtVoBAH//+99xzz33YOjQoVi7di1kMhn+85//iHouZ/2sX7x4ETt27Lhh7l4sjhyHIAiYN28ewsLC8NNPPyElJQXTp09HUlKS6B/ajhzHgAEDsG7dOrz55pvw9/dHREQEYmNjER4eftOt5ttKjHEYDAZMmTIFcXFxePHFF8UrrgVuGT4ef/xxbNu2DT/88EOjZB8REQGg4bL2tUpKSuyvtUZERARKS0sbPWc2m1FeXt6m97kZR4/DprCwEOPGjcPo0aPx4YcfdqzoJjhrHKGhoejTpw/uuOMObNy4Edu3b8fBgwc7Vvx1HD2W3bt348CBA1CpVFAqlejVqxcAYNiwYXjwwQdFGEEDZ31PrjVy5EiYzWbk5uZ26H2u5ehxREZGAgDi4uLsz6lUKvTo0QN5eXkdKb0RZ34/1q5di5CQENx5553tL7gZzvj52LZtGzZu3IgxY8YgMTER77//Pvz8/LBu3TpxBgHnfD/+8Ic/oLi4GAUFBbh8+TJefPFFlJWVoUePHh0fwFVijKOyshKTJk2CRqPBpk2bGk1lO/Kz0K3ChyAIePzxx7Fp0ybs3r0bsbGxjV6PjY1FREQEdu3aZX/OYDDg0KFDGDVqVKvPM2rUKFRUVCA9Pd3+3O7du2G1WjFy5Ei3GQfQcMVj7Nix9r/oxEzdzhzH9Wx/sYr1V7azxvLuu+/iyJEjyMzMRGZmJrZv3w4A+OKLL/Dqq6+6zTiakpmZCblcfsNl2vZw1jiGDh0KlUrV6DbF+vp65Obmolu3bm4zjmvPt3btWsyaNUvUfihnjaOmpgYAbvg9JZfL7T/zHSHFz0d4eDg6deqEL774Amq1GnfccUeHxgCINw6DwYAJEybA19cXW7ZsgVqtbvQ+Dv0s7FC7qpPNnTtX0Ol0wp49e4SioiL7o6amxn7MsmXLhMDAQOHrr78Wjh49KkybNk2IjY0Vamtr7ccUFRUJhw8fFj766CN7Z/Xhw4eFy5cv24+ZNGmSkJCQIBw6dEjYt2+f0Lt3b+H+++93q3FcvHhR6NWrl3D77bcLFy9ebHQudxrHwYMHhZUrVwqHDx8WcnNzhV27dgmjR48WevbsKRiNRrcay/VycnJEvdvFWePYv3+/8PbbbwuZmZnCuXPnhPXr1wudO3cWZs2a5VbjEARB+POf/yx06dJF2LFjh3Dq1Cnh4YcfFsLCwoTy8nK3GocgCML3338vABBOnjzZ4dqlGEdZWZkQEhIi3H333UJmZqaQnZ0t/PWvfxV8fHyEzMxMtxmHIAjCypUrhfT0dCE7O1t47733BD8/P+Gdd97p8BjEGoderxdGjhwpDBw4UDh79myj9zGbzfb3cdRnoVuFDwBNPtauXWs/xmq1CosWLRLCw8MFlUol3H777UJ2dnaj91m8ePFN3+fy5cvC/fffL3Tq1EnQarXC7NmzhcrKSrcax9q1a5s9lzuN4+jRo8K4ceOE4OBgQaVSCd27dxfmzJkjXLx4UZRxOHMs1xM7fDhrHOnp6cLIkSMFnU4nqNVqoX///sI//vEP0cKgM78fdXV1wlNPPSWEhYUJGo1GGD9+vJCVleV24xAEQbj//vuF0aNHi1K7VONITU0VJkyYIAQHBwsajUb41a9+JWzfvt3txjFz5kwhODhY8PX1FQYNGiR88sknooxBrHHYbhNu6pGTk2M/zlGfhbKrAyEiIiJyCrfq+SAiIiL3x/BBRERETsXwQURERE7F8EFEREROxfBBRERETsXwQURERE7F8EFEREROxfBBRERETsXwQURERE7F8EFEREROxfBBRERETsXwQURERE71/wHqjgwND0CFVA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a:t>
            </a:r>
            <a:r>
              <a:rPr lang="en-US" sz="2200" dirty="0" err="1">
                <a:solidFill>
                  <a:schemeClr val="accent3">
                    <a:lumMod val="25000"/>
                  </a:schemeClr>
                </a:solidFill>
                <a:latin typeface="Abadi"/>
              </a:rPr>
              <a:t>SpaceX</a:t>
            </a:r>
            <a:r>
              <a:rPr lang="en-US" sz="2200" dirty="0">
                <a:solidFill>
                  <a:schemeClr val="accent3">
                    <a:lumMod val="25000"/>
                  </a:schemeClr>
                </a:solidFill>
                <a:latin typeface="Abadi"/>
              </a:rPr>
              <a:t>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err="1" smtClean="0">
                <a:solidFill>
                  <a:schemeClr val="accent3">
                    <a:lumMod val="25000"/>
                  </a:schemeClr>
                </a:solidFill>
                <a:latin typeface="Abadi"/>
                <a:hlinkClick r:id="rId3"/>
              </a:rPr>
              <a:t>github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SWe</a:t>
            </a:r>
            <a:r>
              <a:rPr lang="en-US" sz="2200" dirty="0">
                <a:solidFill>
                  <a:schemeClr val="accent3">
                    <a:lumMod val="25000"/>
                  </a:schemeClr>
                </a:solidFill>
                <a:latin typeface="Abadi" panose="020B0604020104020204" pitchFamily="34" charset="0"/>
              </a:rPr>
              <a:t>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err="1" smtClean="0">
                <a:solidFill>
                  <a:schemeClr val="accent3">
                    <a:lumMod val="25000"/>
                  </a:schemeClr>
                </a:solidFill>
                <a:latin typeface="Abadi"/>
                <a:hlinkClick r:id="rId3"/>
              </a:rPr>
              <a:t>github</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a:t>
            </a:r>
            <a:r>
              <a:rPr lang="en-US" sz="2200" dirty="0" err="1">
                <a:solidFill>
                  <a:schemeClr val="accent3">
                    <a:lumMod val="25000"/>
                  </a:schemeClr>
                </a:solidFill>
                <a:latin typeface="Abadi" panose="020B0604020104020204" pitchFamily="34" charset="0"/>
              </a:rPr>
              <a:t>hyperparameters</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err="1" smtClean="0">
                <a:solidFill>
                  <a:schemeClr val="accent3">
                    <a:lumMod val="25000"/>
                  </a:schemeClr>
                </a:solidFill>
                <a:latin typeface="Abadi"/>
                <a:hlinkClick r:id="rId3"/>
              </a:rPr>
              <a:t>github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765915" cy="162166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GB" sz="2600" dirty="0">
                <a:solidFill>
                  <a:schemeClr val="accent3">
                    <a:lumMod val="25000"/>
                  </a:schemeClr>
                </a:solidFill>
                <a:latin typeface="Abadi" panose="020B0604020104020204" pitchFamily="34" charset="0"/>
              </a:rPr>
              <a:t>Using interactive analytics was possible to identify that launch sites use to be in safety places, near sea, for example and have a good logistic infrastructure around. </a:t>
            </a:r>
          </a:p>
          <a:p>
            <a:pPr>
              <a:lnSpc>
                <a:spcPct val="120000"/>
              </a:lnSpc>
              <a:spcBef>
                <a:spcPts val="1400"/>
              </a:spcBef>
            </a:pPr>
            <a:r>
              <a:rPr lang="en-GB" sz="2600" dirty="0">
                <a:solidFill>
                  <a:schemeClr val="accent3">
                    <a:lumMod val="25000"/>
                  </a:schemeClr>
                </a:solidFill>
                <a:latin typeface="Abadi" panose="020B0604020104020204" pitchFamily="34" charset="0"/>
              </a:rPr>
              <a:t>Most launches happens at east cost launch sites. </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Рисунок 1"/>
          <p:cNvPicPr>
            <a:picLocks noChangeAspect="1"/>
          </p:cNvPicPr>
          <p:nvPr/>
        </p:nvPicPr>
        <p:blipFill>
          <a:blip r:embed="rId4"/>
          <a:stretch>
            <a:fillRect/>
          </a:stretch>
        </p:blipFill>
        <p:spPr>
          <a:xfrm>
            <a:off x="1334284" y="3429000"/>
            <a:ext cx="6852285" cy="3336398"/>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677982" cy="92246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06EBD406-D380-9E00-32B7-0DBF1C1468A6}"/>
              </a:ext>
            </a:extLst>
          </p:cNvPr>
          <p:cNvPicPr>
            <a:picLocks noChangeAspect="1"/>
          </p:cNvPicPr>
          <p:nvPr/>
        </p:nvPicPr>
        <p:blipFill>
          <a:blip r:embed="rId3"/>
          <a:stretch>
            <a:fillRect/>
          </a:stretch>
        </p:blipFill>
        <p:spPr>
          <a:xfrm>
            <a:off x="864973" y="3250509"/>
            <a:ext cx="10384753" cy="268771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293223" y="1886877"/>
            <a:ext cx="4625787" cy="3115429"/>
          </a:xfrm>
          <a:prstGeom prst="rect">
            <a:avLst/>
          </a:prstGeom>
        </p:spPr>
        <p:txBody>
          <a:bodyPr>
            <a:normAutofit/>
          </a:bodyPr>
          <a:lstStyle/>
          <a:p>
            <a:pPr>
              <a:lnSpc>
                <a:spcPct val="100000"/>
              </a:lnSpc>
              <a:spcBef>
                <a:spcPts val="1400"/>
              </a:spcBef>
            </a:pPr>
            <a:r>
              <a:rPr lang="en-GB" sz="2400" dirty="0"/>
              <a:t>The greater the payload mass for launch site CCAFS SLC 40 the higher the success rate for the rocket.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Рисунок 1"/>
          <p:cNvPicPr>
            <a:picLocks noChangeAspect="1"/>
          </p:cNvPicPr>
          <p:nvPr/>
        </p:nvPicPr>
        <p:blipFill>
          <a:blip r:embed="rId3"/>
          <a:stretch>
            <a:fillRect/>
          </a:stretch>
        </p:blipFill>
        <p:spPr>
          <a:xfrm>
            <a:off x="1019735" y="1674846"/>
            <a:ext cx="4343400" cy="390525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207162" y="2044696"/>
            <a:ext cx="5078449" cy="3580063"/>
          </a:xfrm>
          <a:prstGeom prst="rect">
            <a:avLst/>
          </a:prstGeom>
        </p:spPr>
        <p:txBody>
          <a:bodyPr>
            <a:normAutofit/>
          </a:bodyPr>
          <a:lstStyle/>
          <a:p>
            <a:pPr>
              <a:lnSpc>
                <a:spcPct val="100000"/>
              </a:lnSpc>
              <a:spcBef>
                <a:spcPts val="1400"/>
              </a:spcBef>
            </a:pPr>
            <a:r>
              <a:rPr lang="en-GB" sz="2400" dirty="0"/>
              <a:t>The orbits ES-L1, GEO, HEO, and SSO have an average success rate of 100%; excluding SO landing sites with a 0% of success rate, generally speaking, all landing sites have an average success greater than 50%.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Рисунок 1"/>
          <p:cNvPicPr>
            <a:picLocks noChangeAspect="1"/>
          </p:cNvPicPr>
          <p:nvPr/>
        </p:nvPicPr>
        <p:blipFill>
          <a:blip r:embed="rId3"/>
          <a:stretch>
            <a:fillRect/>
          </a:stretch>
        </p:blipFill>
        <p:spPr>
          <a:xfrm>
            <a:off x="770011" y="2044697"/>
            <a:ext cx="4944285" cy="302387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82321" y="1737399"/>
            <a:ext cx="4619571" cy="3811588"/>
          </a:xfrm>
          <a:prstGeom prst="rect">
            <a:avLst/>
          </a:prstGeom>
        </p:spPr>
        <p:txBody>
          <a:bodyPr>
            <a:normAutofit/>
          </a:bodyPr>
          <a:lstStyle/>
          <a:p>
            <a:pPr marL="0" indent="0">
              <a:lnSpc>
                <a:spcPct val="100000"/>
              </a:lnSpc>
              <a:spcBef>
                <a:spcPts val="1400"/>
              </a:spcBef>
              <a:buNone/>
            </a:pPr>
            <a:r>
              <a:rPr lang="en-GB" sz="2400" dirty="0"/>
              <a:t>• The LEO orbit the Success appears related to the number of flights. </a:t>
            </a:r>
            <a:endParaRPr lang="en-GB" sz="2400" dirty="0" smtClean="0"/>
          </a:p>
          <a:p>
            <a:pPr marL="0" indent="0">
              <a:lnSpc>
                <a:spcPct val="100000"/>
              </a:lnSpc>
              <a:spcBef>
                <a:spcPts val="1400"/>
              </a:spcBef>
              <a:buNone/>
            </a:pPr>
            <a:r>
              <a:rPr lang="en-GB" sz="2400" dirty="0" smtClean="0"/>
              <a:t>• </a:t>
            </a:r>
            <a:r>
              <a:rPr lang="en-GB" sz="2400" dirty="0"/>
              <a:t>There seems to be no relationship between flight number when in GTO orbit.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Рисунок 1"/>
          <p:cNvPicPr>
            <a:picLocks noChangeAspect="1"/>
          </p:cNvPicPr>
          <p:nvPr/>
        </p:nvPicPr>
        <p:blipFill>
          <a:blip r:embed="rId3"/>
          <a:stretch>
            <a:fillRect/>
          </a:stretch>
        </p:blipFill>
        <p:spPr>
          <a:xfrm>
            <a:off x="770011" y="1652468"/>
            <a:ext cx="4371975" cy="39814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27463" y="1917551"/>
            <a:ext cx="5131397" cy="3811588"/>
          </a:xfrm>
          <a:prstGeom prst="rect">
            <a:avLst/>
          </a:prstGeom>
        </p:spPr>
        <p:txBody>
          <a:bodyPr>
            <a:normAutofit/>
          </a:bodyPr>
          <a:lstStyle/>
          <a:p>
            <a:pPr marL="0" indent="0">
              <a:lnSpc>
                <a:spcPct val="100000"/>
              </a:lnSpc>
              <a:spcBef>
                <a:spcPts val="1400"/>
              </a:spcBef>
              <a:buNone/>
            </a:pPr>
            <a:r>
              <a:rPr lang="en-GB" sz="2400" dirty="0"/>
              <a:t>• With heavy payloads the successful landing or positive landing rate are more for Polar, LEO, and ISS. </a:t>
            </a:r>
            <a:endParaRPr lang="en-GB" sz="2400" dirty="0" smtClean="0"/>
          </a:p>
          <a:p>
            <a:pPr marL="0" indent="0">
              <a:lnSpc>
                <a:spcPct val="100000"/>
              </a:lnSpc>
              <a:spcBef>
                <a:spcPts val="1400"/>
              </a:spcBef>
              <a:buNone/>
            </a:pPr>
            <a:r>
              <a:rPr lang="en-GB" sz="2400" dirty="0" smtClean="0"/>
              <a:t>• </a:t>
            </a:r>
            <a:r>
              <a:rPr lang="en-GB" sz="2400" dirty="0"/>
              <a:t>For GTO we cannot distinguish this well as both positive landing rate and negative landing (unsuccessful mission) are both there here.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Рисунок 1"/>
          <p:cNvPicPr>
            <a:picLocks noChangeAspect="1"/>
          </p:cNvPicPr>
          <p:nvPr/>
        </p:nvPicPr>
        <p:blipFill>
          <a:blip r:embed="rId3"/>
          <a:stretch>
            <a:fillRect/>
          </a:stretch>
        </p:blipFill>
        <p:spPr>
          <a:xfrm>
            <a:off x="770011" y="1747689"/>
            <a:ext cx="4457700" cy="398145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030882" y="1822332"/>
            <a:ext cx="4427090" cy="3104670"/>
          </a:xfrm>
          <a:prstGeom prst="rect">
            <a:avLst/>
          </a:prstGeom>
        </p:spPr>
        <p:txBody>
          <a:bodyPr>
            <a:normAutofit/>
          </a:bodyPr>
          <a:lstStyle/>
          <a:p>
            <a:pPr marL="0" indent="0">
              <a:lnSpc>
                <a:spcPct val="100000"/>
              </a:lnSpc>
              <a:spcBef>
                <a:spcPts val="1400"/>
              </a:spcBef>
              <a:buNone/>
            </a:pPr>
            <a:r>
              <a:rPr lang="en-GB" sz="2400" dirty="0"/>
              <a:t>• The success rate since 2013 kept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Рисунок 1"/>
          <p:cNvPicPr>
            <a:picLocks noChangeAspect="1"/>
          </p:cNvPicPr>
          <p:nvPr/>
        </p:nvPicPr>
        <p:blipFill>
          <a:blip r:embed="rId3"/>
          <a:stretch>
            <a:fillRect/>
          </a:stretch>
        </p:blipFill>
        <p:spPr>
          <a:xfrm>
            <a:off x="894819" y="1721972"/>
            <a:ext cx="5023539" cy="341405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91718" y="1825625"/>
            <a:ext cx="3593893" cy="3553199"/>
          </a:xfrm>
          <a:prstGeom prst="rect">
            <a:avLst/>
          </a:prstGeom>
        </p:spPr>
        <p:txBody>
          <a:bodyPr>
            <a:normAutofit/>
          </a:bodyPr>
          <a:lstStyle/>
          <a:p>
            <a:pPr>
              <a:lnSpc>
                <a:spcPct val="100000"/>
              </a:lnSpc>
              <a:spcBef>
                <a:spcPts val="1400"/>
              </a:spcBef>
            </a:pPr>
            <a:r>
              <a:rPr lang="en-GB" sz="2400" dirty="0"/>
              <a:t>The names of the unique launch sites are CCAFS LC-40, CCAFS </a:t>
            </a:r>
            <a:r>
              <a:rPr lang="en-GB" sz="2400" dirty="0" smtClean="0"/>
              <a:t>SLC-40</a:t>
            </a:r>
            <a:r>
              <a:rPr lang="en-GB" sz="2400" dirty="0"/>
              <a:t>, KSC LC-39A, VAFB SLC-4E.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Рисунок 1"/>
          <p:cNvPicPr>
            <a:picLocks noChangeAspect="1"/>
          </p:cNvPicPr>
          <p:nvPr/>
        </p:nvPicPr>
        <p:blipFill>
          <a:blip r:embed="rId3"/>
          <a:stretch>
            <a:fillRect/>
          </a:stretch>
        </p:blipFill>
        <p:spPr>
          <a:xfrm>
            <a:off x="844647" y="1574946"/>
            <a:ext cx="6248942" cy="353598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60489"/>
            <a:ext cx="10687961" cy="916473"/>
          </a:xfrm>
          <a:prstGeom prst="rect">
            <a:avLst/>
          </a:prstGeom>
        </p:spPr>
        <p:txBody>
          <a:bodyPr>
            <a:normAutofit/>
          </a:bodyPr>
          <a:lstStyle/>
          <a:p>
            <a:pPr marL="0" indent="0">
              <a:lnSpc>
                <a:spcPct val="100000"/>
              </a:lnSpc>
              <a:spcBef>
                <a:spcPts val="1400"/>
              </a:spcBef>
              <a:buNone/>
            </a:pPr>
            <a:r>
              <a:rPr lang="en-GB" sz="2400" dirty="0"/>
              <a:t>• The image shows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Рисунок 1"/>
          <p:cNvPicPr>
            <a:picLocks noChangeAspect="1"/>
          </p:cNvPicPr>
          <p:nvPr/>
        </p:nvPicPr>
        <p:blipFill>
          <a:blip r:embed="rId3"/>
          <a:stretch>
            <a:fillRect/>
          </a:stretch>
        </p:blipFill>
        <p:spPr>
          <a:xfrm>
            <a:off x="1081605" y="1974978"/>
            <a:ext cx="10028789" cy="290804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7673"/>
            <a:ext cx="9745589" cy="86061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Рисунок 1"/>
          <p:cNvPicPr>
            <a:picLocks noChangeAspect="1"/>
          </p:cNvPicPr>
          <p:nvPr/>
        </p:nvPicPr>
        <p:blipFill>
          <a:blip r:embed="rId3"/>
          <a:stretch>
            <a:fillRect/>
          </a:stretch>
        </p:blipFill>
        <p:spPr>
          <a:xfrm>
            <a:off x="770011" y="3064309"/>
            <a:ext cx="10025039" cy="221999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21970"/>
          </a:xfrm>
          <a:prstGeom prst="rect">
            <a:avLst/>
          </a:prstGeom>
        </p:spPr>
        <p:txBody>
          <a:bodyPr>
            <a:normAutofit/>
          </a:bodyPr>
          <a:lstStyle/>
          <a:p>
            <a:pPr>
              <a:lnSpc>
                <a:spcPct val="100000"/>
              </a:lnSpc>
              <a:spcBef>
                <a:spcPts val="1400"/>
              </a:spcBef>
            </a:pPr>
            <a:r>
              <a:rPr lang="en-GB" sz="2400" dirty="0"/>
              <a:t>We calculated the average payload mass carried by booster version F9 v1.1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Рисунок 1"/>
          <p:cNvPicPr>
            <a:picLocks noChangeAspect="1"/>
          </p:cNvPicPr>
          <p:nvPr/>
        </p:nvPicPr>
        <p:blipFill>
          <a:blip r:embed="rId3"/>
          <a:stretch>
            <a:fillRect/>
          </a:stretch>
        </p:blipFill>
        <p:spPr>
          <a:xfrm>
            <a:off x="770010" y="2721367"/>
            <a:ext cx="10447203" cy="192830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1218789"/>
          </a:xfrm>
          <a:prstGeom prst="rect">
            <a:avLst/>
          </a:prstGeom>
        </p:spPr>
        <p:txBody>
          <a:bodyPr lIns="91440" tIns="45720" rIns="91440" bIns="45720" anchor="t">
            <a:normAutofit/>
          </a:bodyPr>
          <a:lstStyle/>
          <a:p>
            <a:pPr>
              <a:lnSpc>
                <a:spcPct val="100000"/>
              </a:lnSpc>
              <a:spcBef>
                <a:spcPts val="1400"/>
              </a:spcBef>
            </a:pPr>
            <a:r>
              <a:rPr lang="en-GB" sz="2400" dirty="0"/>
              <a:t>We used DISTINCT to find the right value representing successful ground landing and then used MIN-function found the dates of the first successful </a:t>
            </a:r>
            <a:r>
              <a:rPr lang="en-GB" sz="2400" dirty="0" smtClean="0"/>
              <a:t>landing </a:t>
            </a:r>
            <a:r>
              <a:rPr lang="en-GB" sz="2400" dirty="0"/>
              <a:t>outcome on ground pad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Рисунок 1"/>
          <p:cNvPicPr>
            <a:picLocks noChangeAspect="1"/>
          </p:cNvPicPr>
          <p:nvPr/>
        </p:nvPicPr>
        <p:blipFill>
          <a:blip r:embed="rId3"/>
          <a:stretch>
            <a:fillRect/>
          </a:stretch>
        </p:blipFill>
        <p:spPr>
          <a:xfrm>
            <a:off x="770010" y="3044414"/>
            <a:ext cx="5838825" cy="329565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1315608"/>
          </a:xfrm>
          <a:prstGeom prst="rect">
            <a:avLst/>
          </a:prstGeom>
        </p:spPr>
        <p:txBody>
          <a:bodyPr lIns="91440" tIns="45720" rIns="91440" bIns="45720" anchor="t">
            <a:normAutofit/>
          </a:bodyPr>
          <a:lstStyle/>
          <a:p>
            <a:pPr>
              <a:lnSpc>
                <a:spcPct val="100000"/>
              </a:lnSpc>
              <a:spcBef>
                <a:spcPts val="1400"/>
              </a:spcBef>
            </a:pPr>
            <a:r>
              <a:rPr lang="en-GB" sz="2400" dirty="0"/>
              <a:t>We used the WHERE clause to filter for boosters which have successfully landed on drone ship and applied AND condition to determine successful landing with payload mass greater than 4000 but less than 6000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Рисунок 1"/>
          <p:cNvPicPr>
            <a:picLocks noChangeAspect="1"/>
          </p:cNvPicPr>
          <p:nvPr/>
        </p:nvPicPr>
        <p:blipFill>
          <a:blip r:embed="rId3"/>
          <a:stretch>
            <a:fillRect/>
          </a:stretch>
        </p:blipFill>
        <p:spPr>
          <a:xfrm>
            <a:off x="770011" y="3141233"/>
            <a:ext cx="7019925" cy="20669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17301"/>
            <a:ext cx="6798424" cy="4793063"/>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17575"/>
          </a:xfrm>
          <a:prstGeom prst="rect">
            <a:avLst/>
          </a:prstGeom>
        </p:spPr>
        <p:txBody>
          <a:bodyPr>
            <a:normAutofit/>
          </a:bodyPr>
          <a:lstStyle/>
          <a:p>
            <a:pPr>
              <a:lnSpc>
                <a:spcPct val="100000"/>
              </a:lnSpc>
              <a:spcBef>
                <a:spcPts val="1400"/>
              </a:spcBef>
            </a:pPr>
            <a:r>
              <a:rPr lang="en-GB" sz="2400" dirty="0"/>
              <a:t>We used wildcard like '%' to filter for WHER Mission Outcome was a success or a failure.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Рисунок 1"/>
          <p:cNvPicPr>
            <a:picLocks noChangeAspect="1"/>
          </p:cNvPicPr>
          <p:nvPr/>
        </p:nvPicPr>
        <p:blipFill>
          <a:blip r:embed="rId3"/>
          <a:stretch>
            <a:fillRect/>
          </a:stretch>
        </p:blipFill>
        <p:spPr>
          <a:xfrm>
            <a:off x="770011" y="3122462"/>
            <a:ext cx="8096250" cy="216217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82121"/>
          </a:xfrm>
          <a:prstGeom prst="rect">
            <a:avLst/>
          </a:prstGeom>
        </p:spPr>
        <p:txBody>
          <a:bodyPr>
            <a:normAutofit/>
          </a:bodyPr>
          <a:lstStyle/>
          <a:p>
            <a:pPr>
              <a:lnSpc>
                <a:spcPct val="100000"/>
              </a:lnSpc>
              <a:spcBef>
                <a:spcPts val="1400"/>
              </a:spcBef>
            </a:pPr>
            <a:r>
              <a:rPr lang="en-GB" sz="2400" dirty="0"/>
              <a:t>We determined the booster that have carried the maximum payload using a subquery in the WHERE clause and the MAX() function.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Рисунок 1"/>
          <p:cNvPicPr>
            <a:picLocks noChangeAspect="1"/>
          </p:cNvPicPr>
          <p:nvPr/>
        </p:nvPicPr>
        <p:blipFill>
          <a:blip r:embed="rId3"/>
          <a:stretch>
            <a:fillRect/>
          </a:stretch>
        </p:blipFill>
        <p:spPr>
          <a:xfrm>
            <a:off x="876300" y="2949809"/>
            <a:ext cx="5219700" cy="29337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455457"/>
          </a:xfrm>
          <a:prstGeom prst="rect">
            <a:avLst/>
          </a:prstGeom>
        </p:spPr>
        <p:txBody>
          <a:bodyPr lIns="91440" tIns="45720" rIns="91440" bIns="45720" anchor="t">
            <a:normAutofit/>
          </a:bodyPr>
          <a:lstStyle/>
          <a:p>
            <a:pPr marL="0" indent="0">
              <a:lnSpc>
                <a:spcPct val="100000"/>
              </a:lnSpc>
              <a:spcBef>
                <a:spcPts val="1400"/>
              </a:spcBef>
              <a:buNone/>
            </a:pPr>
            <a:r>
              <a:rPr lang="en-GB" sz="2400" dirty="0"/>
              <a:t>• We used a combinations of the WHERE clause, LIKE, AND, and BETWEEN conditions to filter for failed landing outcomes in drone ship, their booster versions, and launch site names for year 2015 </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Рисунок 1"/>
          <p:cNvPicPr>
            <a:picLocks noChangeAspect="1"/>
          </p:cNvPicPr>
          <p:nvPr/>
        </p:nvPicPr>
        <p:blipFill>
          <a:blip r:embed="rId3"/>
          <a:stretch>
            <a:fillRect/>
          </a:stretch>
        </p:blipFill>
        <p:spPr>
          <a:xfrm>
            <a:off x="770010" y="3265972"/>
            <a:ext cx="7886700" cy="18383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1261820"/>
          </a:xfrm>
          <a:prstGeom prst="rect">
            <a:avLst/>
          </a:prstGeom>
        </p:spPr>
        <p:txBody>
          <a:bodyPr lIns="91440" tIns="45720" rIns="91440" bIns="45720" anchor="t"/>
          <a:lstStyle/>
          <a:p>
            <a:pPr>
              <a:lnSpc>
                <a:spcPct val="100000"/>
              </a:lnSpc>
              <a:spcBef>
                <a:spcPts val="1400"/>
              </a:spcBef>
            </a:pPr>
            <a:r>
              <a:rPr lang="en-GB" sz="2400" dirty="0"/>
              <a:t>We used GROUP BY and ORDER BY to rank the count of landing outcomes (such as Failure (drone ship) or Success (ground pad)) between 2016-06-04 to 2010-03-20 in a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Рисунок 1"/>
          <p:cNvPicPr>
            <a:picLocks noChangeAspect="1"/>
          </p:cNvPicPr>
          <p:nvPr/>
        </p:nvPicPr>
        <p:blipFill>
          <a:blip r:embed="rId3"/>
          <a:stretch>
            <a:fillRect/>
          </a:stretch>
        </p:blipFill>
        <p:spPr>
          <a:xfrm>
            <a:off x="770009" y="3293185"/>
            <a:ext cx="6071973" cy="273238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21695" y="5066852"/>
            <a:ext cx="10793383" cy="1484555"/>
          </a:xfrm>
          <a:prstGeom prst="rect">
            <a:avLst/>
          </a:prstGeom>
        </p:spPr>
        <p:txBody>
          <a:bodyPr lIns="91440" tIns="45720" rIns="91440" bIns="45720" anchor="t">
            <a:normAutofit/>
          </a:bodyPr>
          <a:lstStyle/>
          <a:p>
            <a:r>
              <a:rPr lang="en-GB" dirty="0"/>
              <a:t>It’s possible to notice two cluster launch sites in Florida and California. </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latin typeface="Abadi" panose="020B0604020104020204"/>
              </a:rPr>
              <a:t>Launch sites in Folium Map</a:t>
            </a:r>
            <a:endParaRPr lang="en-US" dirty="0">
              <a:solidFill>
                <a:srgbClr val="0B49CB"/>
              </a:solidFill>
              <a:latin typeface="Abadi"/>
            </a:endParaRPr>
          </a:p>
        </p:txBody>
      </p:sp>
      <p:pic>
        <p:nvPicPr>
          <p:cNvPr id="4" name="Рисунок 3"/>
          <p:cNvPicPr>
            <a:picLocks noChangeAspect="1"/>
          </p:cNvPicPr>
          <p:nvPr/>
        </p:nvPicPr>
        <p:blipFill>
          <a:blip r:embed="rId3"/>
          <a:stretch>
            <a:fillRect/>
          </a:stretch>
        </p:blipFill>
        <p:spPr>
          <a:xfrm>
            <a:off x="3025404" y="1539800"/>
            <a:ext cx="5571196" cy="282780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378823"/>
            <a:ext cx="10600823" cy="1161826"/>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GB" sz="2400" dirty="0"/>
              <a:t>• Folium allows us to visually </a:t>
            </a:r>
            <a:r>
              <a:rPr lang="en-GB" sz="2400" dirty="0" err="1"/>
              <a:t>analyze</a:t>
            </a:r>
            <a:r>
              <a:rPr lang="en-GB" sz="2400" dirty="0"/>
              <a:t> the outcome feature per launch site</a:t>
            </a:r>
            <a:r>
              <a:rPr lang="en-GB" sz="2400" dirty="0" smtClean="0"/>
              <a:t>.</a:t>
            </a:r>
          </a:p>
          <a:p>
            <a:pPr marL="0" indent="0">
              <a:lnSpc>
                <a:spcPct val="100000"/>
              </a:lnSpc>
              <a:spcBef>
                <a:spcPts val="1400"/>
              </a:spcBef>
              <a:buNone/>
            </a:pPr>
            <a:r>
              <a:rPr lang="en-GB" sz="2400" dirty="0" smtClean="0"/>
              <a:t>• </a:t>
            </a:r>
            <a:r>
              <a:rPr lang="en-GB" sz="2400" dirty="0"/>
              <a:t>For instance, for the launch site KSC </a:t>
            </a:r>
            <a:r>
              <a:rPr lang="en-GB" sz="2400" dirty="0" smtClean="0"/>
              <a:t>LC 40 </a:t>
            </a:r>
            <a:r>
              <a:rPr lang="en-GB" sz="2400" dirty="0"/>
              <a:t>in Florida, there are 10 successful landings and 3 failed landings.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latin typeface="Abadi" panose="020B0604020104020204"/>
              </a:rPr>
              <a:t>Outcome feature per launch site with Folium Map</a:t>
            </a:r>
            <a:endParaRPr lang="en-US" dirty="0">
              <a:solidFill>
                <a:srgbClr val="0B49CB"/>
              </a:solidFill>
              <a:latin typeface="Abadi"/>
            </a:endParaRPr>
          </a:p>
        </p:txBody>
      </p:sp>
      <p:pic>
        <p:nvPicPr>
          <p:cNvPr id="2" name="Рисунок 1"/>
          <p:cNvPicPr>
            <a:picLocks noChangeAspect="1"/>
          </p:cNvPicPr>
          <p:nvPr/>
        </p:nvPicPr>
        <p:blipFill>
          <a:blip r:embed="rId4"/>
          <a:stretch>
            <a:fillRect/>
          </a:stretch>
        </p:blipFill>
        <p:spPr>
          <a:xfrm>
            <a:off x="3543300" y="1566862"/>
            <a:ext cx="5105400" cy="372427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830645" y="1744758"/>
            <a:ext cx="5627327" cy="4314825"/>
          </a:xfrm>
          <a:prstGeom prst="rect">
            <a:avLst/>
          </a:prstGeom>
        </p:spPr>
        <p:txBody>
          <a:bodyPr lIns="91440" tIns="45720" rIns="91440" bIns="45720" anchor="t">
            <a:normAutofit/>
          </a:bodyPr>
          <a:lstStyle/>
          <a:p>
            <a:pPr marL="0" indent="0">
              <a:lnSpc>
                <a:spcPct val="100000"/>
              </a:lnSpc>
              <a:spcBef>
                <a:spcPts val="1400"/>
              </a:spcBef>
              <a:buNone/>
            </a:pPr>
            <a:r>
              <a:rPr lang="en-GB" sz="2400" dirty="0"/>
              <a:t>• The selected area for the distance analysis between the CCAFS SLC-40 launch site was Melbourne city. </a:t>
            </a:r>
            <a:endParaRPr lang="en-GB" sz="2400" dirty="0" smtClean="0"/>
          </a:p>
          <a:p>
            <a:pPr marL="0" indent="0">
              <a:lnSpc>
                <a:spcPct val="100000"/>
              </a:lnSpc>
              <a:spcBef>
                <a:spcPts val="1400"/>
              </a:spcBef>
              <a:buNone/>
            </a:pPr>
            <a:r>
              <a:rPr lang="en-GB" sz="2400" dirty="0" smtClean="0"/>
              <a:t>• </a:t>
            </a:r>
            <a:r>
              <a:rPr lang="en-GB" sz="2400" dirty="0"/>
              <a:t>The distance between CCAFS SLC-40 and Melbourne city is 50.99 km.</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latin typeface="Abadi" panose="020B0604020104020204"/>
              </a:rPr>
              <a:t>Distance between CCAFS SLC-40 launch site and its proximities</a:t>
            </a:r>
            <a:endParaRPr lang="en-US" dirty="0">
              <a:solidFill>
                <a:srgbClr val="0B49CB"/>
              </a:solidFill>
              <a:latin typeface="Abadi"/>
            </a:endParaRPr>
          </a:p>
        </p:txBody>
      </p:sp>
      <p:pic>
        <p:nvPicPr>
          <p:cNvPr id="2" name="Рисунок 1"/>
          <p:cNvPicPr>
            <a:picLocks noChangeAspect="1"/>
          </p:cNvPicPr>
          <p:nvPr/>
        </p:nvPicPr>
        <p:blipFill>
          <a:blip r:embed="rId3"/>
          <a:stretch>
            <a:fillRect/>
          </a:stretch>
        </p:blipFill>
        <p:spPr>
          <a:xfrm>
            <a:off x="962697" y="1358995"/>
            <a:ext cx="3295650" cy="508635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65346" y="1875054"/>
            <a:ext cx="4820265" cy="3453232"/>
          </a:xfrm>
          <a:prstGeom prst="rect">
            <a:avLst/>
          </a:prstGeom>
        </p:spPr>
        <p:txBody>
          <a:bodyPr lIns="91440" tIns="45720" rIns="91440" bIns="45720" anchor="t">
            <a:normAutofit/>
          </a:bodyPr>
          <a:lstStyle/>
          <a:p>
            <a:pPr>
              <a:lnSpc>
                <a:spcPct val="100000"/>
              </a:lnSpc>
              <a:spcBef>
                <a:spcPts val="1400"/>
              </a:spcBef>
            </a:pPr>
            <a:r>
              <a:rPr lang="en-GB" sz="2400" dirty="0"/>
              <a:t>Through the pie chart, it’s possible to determine that the highest launch success rate is KSC LC-39 A with 41.7%, followed by CCAFS LC-40 with 29.2% and at the bottom the VAFB SLC4E, and CCAFS SLC-40 with 16.7% and 12.5%, respectively.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latin typeface="Abadi" panose="020B0604020104020204"/>
              </a:rPr>
              <a:t>Total Success Launches by site </a:t>
            </a:r>
            <a:endParaRPr lang="en-US" dirty="0">
              <a:solidFill>
                <a:srgbClr val="0B49CB"/>
              </a:solidFill>
              <a:latin typeface="Abadi"/>
            </a:endParaRPr>
          </a:p>
        </p:txBody>
      </p:sp>
      <p:pic>
        <p:nvPicPr>
          <p:cNvPr id="2" name="Рисунок 1"/>
          <p:cNvPicPr>
            <a:picLocks noChangeAspect="1"/>
          </p:cNvPicPr>
          <p:nvPr/>
        </p:nvPicPr>
        <p:blipFill>
          <a:blip r:embed="rId3"/>
          <a:stretch>
            <a:fillRect/>
          </a:stretch>
        </p:blipFill>
        <p:spPr>
          <a:xfrm>
            <a:off x="770011" y="1784986"/>
            <a:ext cx="4857750" cy="354330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67059"/>
            <a:ext cx="9953814" cy="49601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r>
              <a:rPr lang="en-US" sz="1800" dirty="0" smtClean="0">
                <a:solidFill>
                  <a:schemeClr val="accent3">
                    <a:lumMod val="25000"/>
                  </a:schemeClr>
                </a:solidFill>
                <a:latin typeface="Abadi" panose="020B0604020104020204" pitchFamily="34" charset="0"/>
              </a:rPr>
              <a:t>.</a:t>
            </a:r>
          </a:p>
          <a:p>
            <a:pPr marL="457200" lvl="1" indent="0" algn="just">
              <a:spcBef>
                <a:spcPts val="1400"/>
              </a:spcBef>
              <a:buNone/>
            </a:pP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605195" y="1825625"/>
            <a:ext cx="4852777" cy="4351338"/>
          </a:xfrm>
          <a:prstGeom prst="rect">
            <a:avLst/>
          </a:prstGeom>
        </p:spPr>
        <p:txBody>
          <a:bodyPr lIns="91440" tIns="45720" rIns="91440" bIns="45720" anchor="t">
            <a:normAutofit/>
          </a:bodyPr>
          <a:lstStyle/>
          <a:p>
            <a:pPr>
              <a:lnSpc>
                <a:spcPct val="100000"/>
              </a:lnSpc>
              <a:spcBef>
                <a:spcPts val="1400"/>
              </a:spcBef>
            </a:pPr>
            <a:r>
              <a:rPr lang="en-GB" sz="2400" dirty="0"/>
              <a:t>Through the pie chart is possible to determine that KSC LC-39A has a 76.9% success rate.</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sz="3700" dirty="0">
                <a:latin typeface="Abadi" panose="020B0604020104020204"/>
              </a:rPr>
              <a:t>KSC LC-39A total Success Launches</a:t>
            </a:r>
            <a:endParaRPr lang="en-US" sz="3700" dirty="0">
              <a:latin typeface="Abadi" panose="020B0604020104020204"/>
            </a:endParaRPr>
          </a:p>
        </p:txBody>
      </p:sp>
      <p:pic>
        <p:nvPicPr>
          <p:cNvPr id="2" name="Рисунок 1"/>
          <p:cNvPicPr>
            <a:picLocks noChangeAspect="1"/>
          </p:cNvPicPr>
          <p:nvPr/>
        </p:nvPicPr>
        <p:blipFill>
          <a:blip r:embed="rId3"/>
          <a:stretch>
            <a:fillRect/>
          </a:stretch>
        </p:blipFill>
        <p:spPr>
          <a:xfrm>
            <a:off x="884311" y="1825625"/>
            <a:ext cx="5143500" cy="395287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540649" y="1825625"/>
            <a:ext cx="4644023" cy="4351338"/>
          </a:xfrm>
          <a:prstGeom prst="rect">
            <a:avLst/>
          </a:prstGeom>
        </p:spPr>
        <p:txBody>
          <a:bodyPr lIns="91440" tIns="45720" rIns="91440" bIns="45720" anchor="t">
            <a:normAutofit/>
          </a:bodyPr>
          <a:lstStyle/>
          <a:p>
            <a:pPr>
              <a:lnSpc>
                <a:spcPct val="100000"/>
              </a:lnSpc>
              <a:spcBef>
                <a:spcPts val="1400"/>
              </a:spcBef>
            </a:pPr>
            <a:r>
              <a:rPr lang="en-GB" sz="2400" dirty="0"/>
              <a:t>The plot shows the </a:t>
            </a:r>
            <a:r>
              <a:rPr lang="en-GB" sz="2400" dirty="0" smtClean="0"/>
              <a:t>correlation between </a:t>
            </a:r>
            <a:r>
              <a:rPr lang="en-GB" sz="2400" dirty="0"/>
              <a:t>payload and success for all sites with a [5000,10000] range</a:t>
            </a:r>
            <a:r>
              <a:rPr lang="en-GB" sz="2400" dirty="0" smtClean="0"/>
              <a:t>.</a:t>
            </a:r>
          </a:p>
          <a:p>
            <a:pPr marL="0" indent="0">
              <a:lnSpc>
                <a:spcPct val="100000"/>
              </a:lnSpc>
              <a:spcBef>
                <a:spcPts val="1400"/>
              </a:spcBef>
              <a:buNone/>
            </a:pPr>
            <a:r>
              <a:rPr lang="en-GB" sz="2400" dirty="0" smtClean="0"/>
              <a:t> • </a:t>
            </a:r>
            <a:r>
              <a:rPr lang="en-GB" sz="2400" dirty="0"/>
              <a:t>With heavier payload mass it appears to end in an unsuccessful landing.</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latin typeface="Abadi" panose="020B0604020104020204"/>
              </a:rPr>
              <a:t>Correlation between payload and success for all sites</a:t>
            </a:r>
            <a:endParaRPr lang="en-US" dirty="0">
              <a:solidFill>
                <a:srgbClr val="0B49CB"/>
              </a:solidFill>
              <a:latin typeface="Abadi"/>
            </a:endParaRPr>
          </a:p>
        </p:txBody>
      </p:sp>
      <p:pic>
        <p:nvPicPr>
          <p:cNvPr id="2" name="Рисунок 1"/>
          <p:cNvPicPr>
            <a:picLocks noChangeAspect="1"/>
          </p:cNvPicPr>
          <p:nvPr/>
        </p:nvPicPr>
        <p:blipFill>
          <a:blip r:embed="rId3"/>
          <a:stretch>
            <a:fillRect/>
          </a:stretch>
        </p:blipFill>
        <p:spPr>
          <a:xfrm>
            <a:off x="770011" y="1615498"/>
            <a:ext cx="5400675" cy="441007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669281" y="1802415"/>
            <a:ext cx="6099586" cy="3811588"/>
          </a:xfrm>
          <a:prstGeom prst="rect">
            <a:avLst/>
          </a:prstGeom>
        </p:spPr>
        <p:txBody>
          <a:bodyPr vert="horz" lIns="91440" tIns="45720" rIns="91440" bIns="45720" rtlCol="0" anchor="t">
            <a:normAutofit/>
          </a:bodyPr>
          <a:lstStyle/>
          <a:p>
            <a:pPr marL="1371600" lvl="3" indent="0">
              <a:lnSpc>
                <a:spcPct val="100000"/>
              </a:lnSpc>
              <a:spcBef>
                <a:spcPts val="1400"/>
              </a:spcBef>
              <a:buNone/>
            </a:pPr>
            <a:r>
              <a:rPr lang="en-GB" sz="2400" dirty="0"/>
              <a:t>The best performance models classifier were the logistic regression, SVM, and KNN, each with a score </a:t>
            </a:r>
            <a:r>
              <a:rPr lang="en-GB" sz="2400" dirty="0" smtClean="0"/>
              <a:t>more of 80%.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Рисунок 1"/>
          <p:cNvPicPr>
            <a:picLocks noChangeAspect="1"/>
          </p:cNvPicPr>
          <p:nvPr/>
        </p:nvPicPr>
        <p:blipFill>
          <a:blip r:embed="rId3"/>
          <a:stretch>
            <a:fillRect/>
          </a:stretch>
        </p:blipFill>
        <p:spPr>
          <a:xfrm>
            <a:off x="770011" y="1695953"/>
            <a:ext cx="5010150" cy="372427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862919" y="1487983"/>
            <a:ext cx="5109882" cy="2815076"/>
          </a:xfrm>
          <a:prstGeom prst="rect">
            <a:avLst/>
          </a:prstGeom>
        </p:spPr>
        <p:txBody>
          <a:bodyPr>
            <a:normAutofit/>
          </a:bodyPr>
          <a:lstStyle/>
          <a:p>
            <a:pPr>
              <a:lnSpc>
                <a:spcPct val="100000"/>
              </a:lnSpc>
              <a:spcBef>
                <a:spcPts val="1400"/>
              </a:spcBef>
            </a:pPr>
            <a:r>
              <a:rPr lang="en-GB" dirty="0" smtClean="0"/>
              <a:t>Support </a:t>
            </a:r>
            <a:r>
              <a:rPr lang="en-GB" dirty="0"/>
              <a:t>vector </a:t>
            </a:r>
            <a:r>
              <a:rPr lang="en-GB" dirty="0" smtClean="0"/>
              <a:t>machine with the  best parameters gives an excellent result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Рисунок 2"/>
          <p:cNvPicPr>
            <a:picLocks noChangeAspect="1"/>
          </p:cNvPicPr>
          <p:nvPr/>
        </p:nvPicPr>
        <p:blipFill>
          <a:blip r:embed="rId3"/>
          <a:stretch>
            <a:fillRect/>
          </a:stretch>
        </p:blipFill>
        <p:spPr>
          <a:xfrm>
            <a:off x="770010" y="1466467"/>
            <a:ext cx="4425933" cy="379962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1074158"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GB" sz="2400" dirty="0"/>
              <a:t>Support vector machine </a:t>
            </a:r>
            <a:r>
              <a:rPr lang="en-US" sz="2200" dirty="0" smtClean="0">
                <a:solidFill>
                  <a:schemeClr val="accent3">
                    <a:lumMod val="25000"/>
                  </a:schemeClr>
                </a:solidFill>
                <a:latin typeface="Abadi" panose="020B0604020104020204" pitchFamily="34" charset="0"/>
              </a:rPr>
              <a:t>is </a:t>
            </a:r>
            <a:r>
              <a:rPr lang="en-US" sz="2200" dirty="0">
                <a:solidFill>
                  <a:schemeClr val="accent3">
                    <a:lumMod val="25000"/>
                  </a:schemeClr>
                </a:solidFill>
                <a:latin typeface="Abadi" panose="020B0604020104020204" pitchFamily="34" charset="0"/>
              </a:rPr>
              <a:t>the best machine learning algorithm for this task.</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GB" sz="2400" dirty="0"/>
              <a:t>• The repository for this project is available </a:t>
            </a:r>
            <a:r>
              <a:rPr lang="en-GB" sz="2400" dirty="0" smtClean="0">
                <a:hlinkClick r:id="rId4"/>
              </a:rPr>
              <a:t>here</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a:t>
            </a:r>
            <a:r>
              <a:rPr lang="en-US" sz="7600" dirty="0" err="1">
                <a:solidFill>
                  <a:schemeClr val="bg2">
                    <a:lumMod val="50000"/>
                  </a:schemeClr>
                </a:solidFill>
                <a:latin typeface="Abadi"/>
              </a:rPr>
              <a:t>SpaceX</a:t>
            </a:r>
            <a:r>
              <a:rPr lang="en-US" sz="7600" dirty="0">
                <a:solidFill>
                  <a:schemeClr val="bg2">
                    <a:lumMod val="50000"/>
                  </a:schemeClr>
                </a:solidFill>
                <a:latin typeface="Abadi"/>
              </a:rPr>
              <a:t> API and web scraping from Wikipedia. </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a:t>
            </a:r>
            <a:r>
              <a:rPr lang="en-US" sz="1900" dirty="0" err="1">
                <a:solidFill>
                  <a:schemeClr val="accent3">
                    <a:lumMod val="25000"/>
                  </a:schemeClr>
                </a:solidFill>
                <a:latin typeface="Abadi" panose="020B0604020104020204" pitchFamily="34" charset="0"/>
              </a:rPr>
              <a:t>SpaceX</a:t>
            </a:r>
            <a:r>
              <a:rPr lang="en-US" sz="1900" dirty="0">
                <a:solidFill>
                  <a:schemeClr val="accent3">
                    <a:lumMod val="25000"/>
                  </a:schemeClr>
                </a:solidFill>
                <a:latin typeface="Abadi" panose="020B0604020104020204" pitchFamily="34" charset="0"/>
              </a:rPr>
              <a:t>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379095"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err="1" smtClean="0">
                <a:solidFill>
                  <a:schemeClr val="accent3">
                    <a:lumMod val="25000"/>
                  </a:schemeClr>
                </a:solidFill>
                <a:latin typeface="Abadi" panose="020B0604020104020204" pitchFamily="34" charset="0"/>
                <a:hlinkClick r:id="rId3"/>
              </a:rPr>
              <a:t>github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03114"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825246"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smtClean="0">
                <a:solidFill>
                  <a:schemeClr val="accent3">
                    <a:lumMod val="25000"/>
                  </a:schemeClr>
                </a:solidFill>
                <a:latin typeface="Abadi"/>
              </a:rPr>
              <a:t>dataframe</a:t>
            </a:r>
            <a:r>
              <a:rPr lang="en-US" sz="2200" dirty="0" smtClean="0">
                <a:solidFill>
                  <a:schemeClr val="accent3">
                    <a:lumMod val="25000"/>
                  </a:schemeClr>
                </a:solidFill>
                <a:latin typeface="Abadi"/>
              </a:rPr>
              <a:t>  </a:t>
            </a:r>
            <a:r>
              <a:rPr lang="en-US" sz="2200" dirty="0" err="1" smtClean="0">
                <a:solidFill>
                  <a:schemeClr val="accent3">
                    <a:lumMod val="25000"/>
                  </a:schemeClr>
                </a:solidFill>
                <a:latin typeface="Abadi"/>
                <a:hlinkClick r:id="rId3"/>
              </a:rPr>
              <a:t>github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6629997"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terms/"/>
    <ds:schemaRef ds:uri="f80a141d-92ca-4d3d-9308-f7e7b1d44ce8"/>
    <ds:schemaRef ds:uri="http://schemas.microsoft.com/office/infopath/2007/PartnerControls"/>
    <ds:schemaRef ds:uri="http://schemas.microsoft.com/office/2006/metadata/properties"/>
    <ds:schemaRef ds:uri="http://schemas.openxmlformats.org/package/2006/metadata/core-properties"/>
    <ds:schemaRef ds:uri="http://purl.org/dc/dcmitype/"/>
    <ds:schemaRef ds:uri="http://schemas.microsoft.com/office/2006/documentManagement/types"/>
    <ds:schemaRef ds:uri="155be751-a274-42e8-93fb-f39d3b9bccc8"/>
    <ds:schemaRef ds:uri="http://www.w3.org/XML/1998/namespace"/>
    <ds:schemaRef ds:uri="http://purl.org/dc/elements/1.1/"/>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244</TotalTime>
  <Words>1819</Words>
  <Application>Microsoft Office PowerPoint</Application>
  <PresentationFormat>Широкий екран</PresentationFormat>
  <Paragraphs>208</Paragraphs>
  <Slides>47</Slides>
  <Notes>6</Notes>
  <HiddenSlides>0</HiddenSlides>
  <MMClips>0</MMClips>
  <ScaleCrop>false</ScaleCrop>
  <HeadingPairs>
    <vt:vector size="6" baseType="variant">
      <vt:variant>
        <vt:lpstr>Використані шрифти</vt:lpstr>
      </vt:variant>
      <vt:variant>
        <vt:i4>7</vt:i4>
      </vt:variant>
      <vt:variant>
        <vt:lpstr>Тема</vt:lpstr>
      </vt:variant>
      <vt:variant>
        <vt:i4>1</vt:i4>
      </vt:variant>
      <vt:variant>
        <vt:lpstr>Заголовки слайдів</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SF Pro</vt:lpstr>
      <vt:lpstr>Custom Design</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Olena</cp:lastModifiedBy>
  <cp:revision>211</cp:revision>
  <dcterms:created xsi:type="dcterms:W3CDTF">2021-04-29T18:58:34Z</dcterms:created>
  <dcterms:modified xsi:type="dcterms:W3CDTF">2025-01-14T14:44:10Z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